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256" r:id="rId3"/>
    <p:sldId id="285" r:id="rId4"/>
    <p:sldId id="260" r:id="rId5"/>
    <p:sldId id="265" r:id="rId6"/>
    <p:sldId id="266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73" r:id="rId17"/>
    <p:sldId id="268" r:id="rId18"/>
    <p:sldId id="275" r:id="rId19"/>
    <p:sldId id="276" r:id="rId20"/>
    <p:sldId id="287" r:id="rId21"/>
    <p:sldId id="284" r:id="rId22"/>
    <p:sldId id="286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2812"/>
    <a:srgbClr val="00FF00"/>
    <a:srgbClr val="E306F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03" autoAdjust="0"/>
    <p:restoredTop sz="94624" autoAdjust="0"/>
  </p:normalViewPr>
  <p:slideViewPr>
    <p:cSldViewPr>
      <p:cViewPr>
        <p:scale>
          <a:sx n="53" d="100"/>
          <a:sy n="53" d="100"/>
        </p:scale>
        <p:origin x="-1854" y="-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5A8A0-AEA8-42B4-B841-54DC48D0CEB6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78EC6-AB1D-4E94-BAAC-EE81BEA4CF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EEE0E-C59F-4FE8-81D0-C6ACAF1D1A59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010FE-23ED-4B8F-A00B-B9AA6F2D3B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58DA8-C41D-4C01-BCA8-7CE96E97702C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50AFD-3282-4D4A-BC32-31AC58C6E4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679A8-9755-4DC7-B190-A95377DA7852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B9276-4EF6-47C4-BE22-6AFCA5E7C9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A3FEE-DCE7-4D3F-A071-75CF56CD9B25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153A8-7655-4630-94B1-4360B97DA3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1246C-B5C1-45E7-A194-74228E058ED9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4228B-C31A-40AC-8D99-20AF7F278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F2DA1-1621-434C-8911-D7E2D493AFFE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A019A-772E-4801-8B2F-3BF08249CC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683C5-E6C7-42E8-B83A-78E4CADBAA2B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4B752-7ADF-44FA-9D15-8809AB7799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257F9-A88B-42E0-9AC3-C438E1C06755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27D21-B907-49E5-997D-CDA2C64FE3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93D73-A1DE-4236-963B-4BF9F930B40D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59803-3D32-47E2-87EF-76E7E30F4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8F223-10D2-4C75-8B84-04A40B6C0EF8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BDBB0-05A0-4036-9AAF-98D615A20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CB0981BC-2A47-4C6C-9D52-0E559BA39261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6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E509E3A5-0798-4AB4-959C-2F0B5EBA88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BF8227A7-21D9-4C29-B24C-7D618264E31F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E37C1431-7EE4-430D-ABB3-BBB61B40C3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4DECD4-D875-4AAD-BB7C-7696BF6AE85C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41156A9-0E31-43C0-823C-83E89BD9FC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9"/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0"/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57437EF-7DB7-4D2D-A08A-B633DC530CA5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96F90C-D3F7-49B8-A3D8-0DB9AE8B98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6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AB9A1C0-E803-43CD-A133-D27CEE88BF97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8307A2-FC35-4C9C-A12E-0F11A1C639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355BD-66BE-4CE2-8A72-9C918AAACB1A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500C5-89E1-4C41-9989-754360B2BE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53710002-6486-411E-8287-645DD071B969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D071DFAA-789B-42A4-91D5-91C30C31C5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0B209398-9C32-497C-8F76-4073ACCDF78A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8B7B2B06-87E2-4390-B055-AF9B1AD595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4116A-1E76-4E66-AFA6-F06EE2F5A9A9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D434F-10EE-4792-95B4-1AFD3F7A4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D0543-5017-48EA-AA25-2D61D46A33CB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B4554-25D3-4561-A80A-869E799291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32000">
              <a:srgbClr val="21D6E0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4D69C1-3DA8-41C6-9EA9-AC172AD68584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CA93114-E59B-43AD-B18D-C41FDD1B45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3" r:id="rId2"/>
    <p:sldLayoutId id="2147483712" r:id="rId3"/>
    <p:sldLayoutId id="2147483711" r:id="rId4"/>
    <p:sldLayoutId id="2147483710" r:id="rId5"/>
    <p:sldLayoutId id="2147483709" r:id="rId6"/>
    <p:sldLayoutId id="2147483708" r:id="rId7"/>
    <p:sldLayoutId id="2147483707" r:id="rId8"/>
    <p:sldLayoutId id="2147483706" r:id="rId9"/>
    <p:sldLayoutId id="2147483705" r:id="rId10"/>
    <p:sldLayoutId id="214748370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677962D-F020-4DAD-8216-BF2BBCC5EBB4}" type="datetimeFigureOut">
              <a:rPr lang="ru-RU"/>
              <a:pPr>
                <a:defRPr/>
              </a:pPr>
              <a:t>03.04.2017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tx2">
                    <a:shade val="9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3CEC4270-7B02-42ED-B285-AF7C400282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321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17" r:id="rId6"/>
    <p:sldLayoutId id="2147483723" r:id="rId7"/>
    <p:sldLayoutId id="2147483724" r:id="rId8"/>
    <p:sldLayoutId id="2147483716" r:id="rId9"/>
    <p:sldLayoutId id="2147483715" r:id="rId10"/>
  </p:sldLayoutIdLst>
  <p:txStyles>
    <p:titleStyle>
      <a:lvl1pPr marL="53975" algn="r" rtl="0" eaLnBrk="0" fontAlgn="base" hangingPunct="0">
        <a:spcBef>
          <a:spcPct val="0"/>
        </a:spcBef>
        <a:spcAft>
          <a:spcPct val="0"/>
        </a:spcAft>
        <a:defRPr sz="4600" kern="1200">
          <a:solidFill>
            <a:srgbClr val="E7EACB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2pPr>
      <a:lvl3pPr marL="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3pPr>
      <a:lvl4pPr marL="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4pPr>
      <a:lvl5pPr marL="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5pPr>
      <a:lvl6pPr marL="5111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6pPr>
      <a:lvl7pPr marL="9683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7pPr>
      <a:lvl8pPr marL="14255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8pPr>
      <a:lvl9pPr marL="18827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9pPr>
      <a:extLst/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83;&#1100;&#1073;&#1080;&#1085;&#1072;\Videos\&#1063;&#1090;&#1086;%20&#1090;&#1072;&#1082;&#1086;&#1077;%20&#1101;&#1082;&#1086;&#1083;&#1086;&#1075;&#1080;&#1095;&#1077;&#1089;&#1082;&#1080;&#1081;%20&#1089;&#1083;&#1077;&#1076;.mp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83;&#1100;&#1073;&#1080;&#1085;&#1072;\Videos\&#1057;&#1076;&#1077;&#1083;&#1072;&#1081;%20&#1089;&#1074;&#1086;&#1081;%20&#1101;&#1082;&#1086;&#1083;&#1086;&#1075;&#1080;&#1095;&#1077;&#1089;&#1082;&#1080;&#1081;%20&#1089;&#1083;&#1077;&#1076;%20&#1084;&#1077;&#1085;&#1100;&#1096;&#1077;!!!.mp4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36613" y="178117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643438" y="-26988"/>
            <a:ext cx="4500562" cy="3521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>
                <a:latin typeface="Calibri" pitchFamily="34" charset="0"/>
              </a:rPr>
              <a:t>«</a:t>
            </a:r>
            <a:r>
              <a:rPr lang="ru-RU" sz="4400">
                <a:latin typeface="Arial Black" pitchFamily="34" charset="0"/>
              </a:rPr>
              <a:t>Экологический след человека»</a:t>
            </a:r>
          </a:p>
        </p:txBody>
      </p:sp>
      <p:pic>
        <p:nvPicPr>
          <p:cNvPr id="3074" name="Picture 2" descr="https://encrypted-tbn3.gstatic.com/images?q=tbn:ANd9GcRZIRxUJ-OZIkjG1T7m58u7p1PKoso4Jee6nbWJqvS4z5JMlpv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765175"/>
            <a:ext cx="4608513" cy="4754563"/>
          </a:xfrm>
          <a:prstGeom prst="rect">
            <a:avLst/>
          </a:prstGeom>
          <a:noFill/>
          <a:ln w="76200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5076825" y="2924175"/>
            <a:ext cx="38877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 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Экологический след </a:t>
            </a:r>
            <a:endParaRPr lang="ru-RU" dirty="0"/>
          </a:p>
        </p:txBody>
      </p:sp>
      <p:pic>
        <p:nvPicPr>
          <p:cNvPr id="7" name="Что такое экологический след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04825" y="1576388"/>
            <a:ext cx="813435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5905500" cy="719137"/>
          </a:xfrm>
        </p:spPr>
        <p:txBody>
          <a:bodyPr/>
          <a:lstStyle/>
          <a:p>
            <a:pPr eaLnBrk="1" hangingPunct="1"/>
            <a:r>
              <a:rPr lang="ru-RU" smtClean="0">
                <a:latin typeface="Arial Black" pitchFamily="34" charset="0"/>
              </a:rPr>
              <a:t>Планета гибнет!</a:t>
            </a:r>
          </a:p>
        </p:txBody>
      </p:sp>
      <p:sp>
        <p:nvSpPr>
          <p:cNvPr id="25603" name="Прямоугольник 6"/>
          <p:cNvSpPr>
            <a:spLocks noChangeArrowheads="1"/>
          </p:cNvSpPr>
          <p:nvPr/>
        </p:nvSpPr>
        <p:spPr bwMode="auto">
          <a:xfrm>
            <a:off x="4321175" y="4508500"/>
            <a:ext cx="2555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Arial Black" pitchFamily="34" charset="0"/>
              </a:rPr>
              <a:t>Глобальное потепление</a:t>
            </a:r>
          </a:p>
        </p:txBody>
      </p:sp>
      <p:pic>
        <p:nvPicPr>
          <p:cNvPr id="16390" name="Picture 6" descr="http://www.top10.oddlife.info/wp-content/uploads/2014/05/zagryaz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1773238"/>
            <a:ext cx="2160588" cy="2592387"/>
          </a:xfrm>
          <a:prstGeom prst="rect">
            <a:avLst/>
          </a:prstGeom>
          <a:noFill/>
          <a:ln w="76200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25605" name="Прямоугольник 7"/>
          <p:cNvSpPr>
            <a:spLocks noChangeArrowheads="1"/>
          </p:cNvSpPr>
          <p:nvPr/>
        </p:nvSpPr>
        <p:spPr bwMode="auto">
          <a:xfrm>
            <a:off x="395288" y="3074988"/>
            <a:ext cx="3457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Arial Black" pitchFamily="34" charset="0"/>
              </a:rPr>
              <a:t>Загрязнение окружающей среды</a:t>
            </a:r>
          </a:p>
        </p:txBody>
      </p:sp>
      <p:pic>
        <p:nvPicPr>
          <p:cNvPr id="16392" name="Picture 8" descr="http://s19.radikal.ru/i192/1109/95/e85436676b11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860800"/>
            <a:ext cx="2487613" cy="1655763"/>
          </a:xfrm>
          <a:prstGeom prst="rect">
            <a:avLst/>
          </a:prstGeom>
          <a:noFill/>
          <a:ln w="76200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25607" name="Прямоугольник 9"/>
          <p:cNvSpPr>
            <a:spLocks noChangeArrowheads="1"/>
          </p:cNvSpPr>
          <p:nvPr/>
        </p:nvSpPr>
        <p:spPr bwMode="auto">
          <a:xfrm>
            <a:off x="250825" y="5651500"/>
            <a:ext cx="86423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Arial Black" pitchFamily="34" charset="0"/>
              </a:rPr>
              <a:t>И учёные мира начали размышлять, из-за чего это происходит</a:t>
            </a:r>
          </a:p>
        </p:txBody>
      </p:sp>
      <p:sp>
        <p:nvSpPr>
          <p:cNvPr id="25608" name="Прямоугольник 11"/>
          <p:cNvSpPr>
            <a:spLocks noChangeArrowheads="1"/>
          </p:cNvSpPr>
          <p:nvPr/>
        </p:nvSpPr>
        <p:spPr bwMode="auto">
          <a:xfrm>
            <a:off x="7097713" y="2636838"/>
            <a:ext cx="172243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Arial Black" pitchFamily="34" charset="0"/>
              </a:rPr>
              <a:t>Истощение </a:t>
            </a:r>
          </a:p>
          <a:p>
            <a:r>
              <a:rPr lang="ru-RU">
                <a:latin typeface="Arial Black" pitchFamily="34" charset="0"/>
              </a:rPr>
              <a:t>природных </a:t>
            </a:r>
          </a:p>
          <a:p>
            <a:r>
              <a:rPr lang="ru-RU">
                <a:latin typeface="Arial Black" pitchFamily="34" charset="0"/>
              </a:rPr>
              <a:t>ресурсов</a:t>
            </a:r>
          </a:p>
        </p:txBody>
      </p:sp>
      <p:pic>
        <p:nvPicPr>
          <p:cNvPr id="16396" name="Picture 12" descr="https://encrypted-tbn3.gstatic.com/images?q=tbn:ANd9GcR48FgvTyMjB5bqHNwSxHrCoJv5gs0AMtv33cM5mlU2dI8qn1z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3238" y="1268413"/>
            <a:ext cx="2511425" cy="1671637"/>
          </a:xfrm>
          <a:prstGeom prst="rect">
            <a:avLst/>
          </a:prstGeom>
          <a:noFill/>
          <a:ln w="76200">
            <a:solidFill>
              <a:srgbClr val="993300"/>
            </a:solidFill>
            <a:miter lim="800000"/>
            <a:headEnd/>
            <a:tailEnd/>
          </a:ln>
        </p:spPr>
      </p:pic>
      <p:pic>
        <p:nvPicPr>
          <p:cNvPr id="16398" name="Picture 14" descr="http://pics.rbcdaily.ru/rbcdaily_pics/uniora/845/730/884/2919a2de4dfd47f4f88a49798dc06d6b_150x200.jpeg"/>
          <p:cNvPicPr>
            <a:picLocks noChangeAspect="1" noChangeArrowheads="1"/>
          </p:cNvPicPr>
          <p:nvPr/>
        </p:nvPicPr>
        <p:blipFill>
          <a:blip r:embed="rId5"/>
          <a:srcRect t="7559" b="5481"/>
          <a:stretch>
            <a:fillRect/>
          </a:stretch>
        </p:blipFill>
        <p:spPr bwMode="auto">
          <a:xfrm>
            <a:off x="6804025" y="188913"/>
            <a:ext cx="2089150" cy="2420937"/>
          </a:xfrm>
          <a:prstGeom prst="rect">
            <a:avLst/>
          </a:prstGeom>
          <a:noFill/>
          <a:ln w="76200">
            <a:solidFill>
              <a:srgbClr val="99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63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163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163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AutoShape 2" descr="data:image/jpeg;base64,/9j/4AAQSkZJRgABAQAAAQABAAD/2wCEAAkGBxQTEhUUEhQWFhUXFx4YGBcXFhkaHhocGxcdGBgcHRgdISgiHB0lHBgeITEhJSkrLi4uGh8zODMsNygtLisBCgoKDg0OGxAQGy0kICQuLywsLSw0NDQsLDQsNywsLCwsLCwsLCwsLCwsLCwsLCwsLCwsLCwsLCwsLCwsLCwsLP/AABEIAL0BCwMBIgACEQEDEQH/xAAbAAACAgMBAAAAAAAAAAAAAAAEBQMGAAECB//EAEwQAAEDAgMEBAkICAYCAQUBAAECAxEAIQQSMQUTQVEGImFxFCMyUoGRkrHSFkJTk6GywdEVJDM0Q3Lh8GJjc6LC01SCRIOjs+LxB//EABoBAAIDAQEAAAAAAAAAAAAAAAIEAAEDBQb/xAA3EQABAwEEBwcEAgEFAQAAAAABAAIDEQQSEyExQVFScaHRBRRhgZGx8CIjMuEzQhVTYmPB0gb/2gAMAwEAAhEDEQA/AK8rU1zVmPQfF8m/bFa+Q+L5N+2K5tQvK91m3Sq1WVZfkPi+Tftis+Q+L5N+2KlQq7rNulVqsqy/IfF8m/bFZ8h8Xyb9sVKqd1m3Sq1WVZfkPi+Tftis+Q+L5N+2KlQp3WbdKrVZVl+Q+L5N+2Kz5D4vk37YqVCndZt0qtVlWX5D4vk37YrPkPi+TftipVTus26VWqbbBwLTqsrhczEgJSjILcVFayBbzdTR/wAh8Xyb9sUds/o7tBkEN7rKSFZVFCxmHkqAUDChzFWCK5rSKzSB1XMNOCFxfRUNNLccWpQbU4lQRluoOBDcT5IMySZAiKixOwGgp5pLjheYSFLJCcirpCwniIzCJ1imQ2HtKCMzZBDgMqScwdMuTIvJE9nCpFbK2mQASyfJkndyvJdIWrLKgIGvK9HeYmMAf6Z9EI/0WZKiG3HQEPKbcKwk9VDRcUUARcxF6HwewmHUb5KngzkdKknJnCmkhcA+SQQrlaj07F2kFZgpGbel2cyPLKcpOmhSYjSundjbRVaWQMim8qciUhLnlwkJiTGutS8xTB/4z6ILZHRlrEbtaFuIaU4pCivLIACAkCBGZS1wP6VvC9F21slwKcVDbiisFsISpufFlJOcqsCSBF6Iw3R/aLaEIQUBKHN6kZk+WNCbX00Nq3+gdoyLt9VCmwJRASuc9o1M661V5ighyzjNVShWVZfkNi+Tftis+Q+L5N+2KzqEn3WbdKrVZVl+Q+L5N+2Kz5D4vk37Yq6qd1m3Sq1WVZfkPi+Tftis+Q+L5N+2KlVO6zbpVarKsvyHxfJv2xWfIfF8m/bFSqndZt0qtVlWX5D4vk37YrPkPi+TftipUKd1m3Sq1WVZfkPi+Tftis+Q+L5N+2KlQp3WbdKrdTN6U++Q+L5N+2KkR0KxUaN+2KlQrFlmH9SvS6ygcMp1aEqzIGYTG7PH/wBqH2htAskb1xCQoGDulHQgaBU/OHCsQ+9mAfnmvWmKhoXDn0TaspD+nkXG+RYwf1d3W4jXsrDt1P0ybiR+ru6DXjV1dun55qsMbw59FrpevFFLbeDSvOSpZUkpAAQJSklUDrLKQRMlIXFAtv4t10qhaGF4lrqkLStKDh05wOSAsmTzmmLu20pgF5FwkjxDvzgMvHW4tXB6Qo+nR9Q7yB56QQaMPcBS4fnmpcG8OfRKU4HFFDaUqfzKfxAUVvOJhCFOJYJIBMQEnTrcamnEpdyqW+p8OoAISQypkNp3ijAyAnrG5z5oi1MmtuJUoJS+gkmLMuWsTczbT3VyekTY1xDf1Dv51eK7dPLqruDeHPok7DeJQhslWJKVMsKfutSwSs77INQqIkJuBMUbsth5x5AWrEBgB0tlSloUQHG93vNCTBXAVcp1p6wtxaQpLjZSdDu1XvHndlYpTucJzoukmd2rgQPO7aEzkf19uqgjrocOfRVPYzuKLbd3d9vGs4cGIgDMc+bMMsaTk91aS5tDdveVOReoXM+GOhO67d1lifm5auOR7z0fVq+OsyPee39Wr46vHO77KXBvDn0VQxruLhzJ4Rv5xO8EHdhrI74MWjGTNIajKc11ZqNS474BiC2XS9HVJGIzTCfJ3ozHj5Nqc47EuNJClKSRMdVpRi0zGfS1Br2+kXLojn4O7+dqvFcf6nl1UuDeHPokuHef/jHFeD53IU2l7OTlb3Ygp32Sd55QjNraKx/aGIa3TjvhGdLJOIGVWQHcHKQAndnxkTlOfOfNmnR26mAd6IUJB8HeIPDga27toADM6OsJH6s7oZ1vbTjV4rq/geXVVcG8OfRVfwx+UtpcxJyraU7mTic2VWGcCjAG8yF9HARI5UaUYpWISptKwhDjMOKSqVpU0kKblYzpbCsy1FXEgHjThHSFBuHgeEjDPH3GpFbaAIBdHWAI/V3eOnGxvoamK7cPLqpcG8OfRJ0JeXhXCFY0PpaQVZsyRvpIcCBYq10TKIykXrb/AIQjGFKC+pAcbCQS6oFstDOSsjdwFGSSc1jHCrBgMYp4EtuJOUwZZWnUTxUJ9FFZHvPb+rV8dDjHdPJS4N4c+ioyHceWkrdLyZRhxkAclIDhS6VFsZitQBUYuARVhdU/u8HuCokveMKw7GXdO/tM4zhOYJ1i+XhTjI957f1Z+OoS47vA3mbukqnIrgQIjN21Tp/9vsiEVdDhz6KsMYvHA4dRbeKGgN/oM5ccIV1VdZWRGVQyzrRm1Xn047qpdW3DOVCS8lJJWoOnMkbuwgkLN4irDke89H1avjrMj3no+rV8dTGO789UNwbw59FSmndoEZlb5KN0U5QJXCMS2HHP9RTZXlTqAm1zRe9dk5jjPBM692Upc3x8WjJNt5kz7yCsaxNoq1ZHfPR9Wr46zI957f1avjq8c7vt1V3BvDn0VVxa9oeEoyb/ACx1BDGSMrX7Y8FZt5mjsyUM2rElDoBf3pdAAPhKeocWAesRkA3fFEkCe2rANuouDiWgQSCC2sERM/O7K2Ntoy5vCWcsxO7XExPncqvFduKXBvDn0QLODxaXWWlPLUFSp0jMQhCHSttKXCOsSk7ozClJGaLXtNJ2drpUrInEslUgBORQMkwBdWsmj8jvno+rV8dA55Olp5dVVwbw59ETWUNkd89H1Z+KsyO+ej6s/FQX/A8uqlwbw59ETW6F3bvnt/Vn4qTY7bbjbikdQxxykcJ0mhfO2MVcD881rFZnSmjCD84Kz7EYScO1I+YPdRww6eXvpTskyw2L+SkX8kdQG/8AetLnNnhMoLmIUAI1zAgjnF+410bPCHRtPgFnO+7IctashbQNYHpihNopJQdxGfhqR6eqr3Us2bgxmlLjnVGjggGQRpAk8fVRXSVjOEjPk1MgwbEGx9FG6INopF9w00JecJjzF29bjKmPQSJHHUHWo2mNoFIILUEAiAmPsE+qlSWT9JiOGp+z7fspt0fYyKBzrVNspMqEAjqjhr6hUoNgW7rMAK1TbY6HAg+ElJXOoBAj1D8aYpbQdIPprjewAVKIEqubGxOvqpDiNmnNGZ9QPWELQRck8eU/bWTvALDIKyHDp5e+gMQ2gPtzAG7XMn/EilCdnqSOr4SB2KRF786KOHKCgKzr8Ws9a6rqbMW5VhM4tbW7oRx0r5FNc7PnI9ofnUe8bJIGS0arjUA/jSLHsk/wlqSfm7kKjTiSKB8FE/uyyOXg6THZrSbba8j8PdVdCtgUj/L+sP5V081bT2TJ9REUpwKYyy2vURKIy9hi1qsKtKZs0pmBvNpRQtCrDoxkkoSkj5si/p7IrpCcWD1gnLBmEmZgx2RMVY2fJT3D3VrEeSe6tsEIbqrZRjY0Tm/lMa/lTphvW3tkpPqA0o6onLEdoj8R+NEIwDVXdQ2ZH+X9YfyrWdsEA5LzoonQTSTGYNKlyXMMLcUSfXUBwCQoQvDX47vS2pvSPen7o9f2ruhWfxXNPtf1petKTikxBG4Vxn54pQjZyeDuF1t4v+tNMP8AvCIKT4hfk6ftBRMmL3taQKVCNoABpsKYLUgagD0mo0PtkSI+2qPth7F3yYkKSvNKSlJCRGnM8B6zQfQ/ajq8qX1rbS2SmCgpChI0ywR312CIPD1SIcSc16Q2pChKQkjsM1EcUzpKPa/rVQwm0gcUWkl1IT86E5V3iSer3xJJqxYvYJcSUqcsdYRB56zNLWgvFMBjXbc9CMOGs8kYH2P8v1itpxDJMAoJPCfwpE50Lbj9ooADgDwH80n++yjcBsvdpQAVZE8CkAxPnZp9M1hW1VH2RSueegeqlW7eSb7tPmj7azKnzR6zQicSwRO8FuayPxrlGKbz2cEZTYqniI1Jp/7Hh6oa7CjQlPmj1msyp80fbQKMWlKlS6lQ1HWT6o50cHRAPzSJzcPXwrQMhP40KC+5ZlT5o+2qH0kEYlwDmPuivQAJ0rz/AKTfvTvePuiuR2yxrYm3RrXX7IJMjq7FbdinxLfWvCepa/UTw1trY1HipDhlTydLJQSNOBvUuxidwgQdE9a1uon09lQvM9c9V4zfMlxQHPTMI7gK6Vk/iHAJC0/yFEbOBgkFxY066YjXTT+xUfSNDBCQ8spsSmFFOhB4dwreAbuTDqLfPUVT3DMY0+2uekyU5Uysp10WEWtJk+j10UupHZPz1qqIcwtgXv8A77x104DnTro9uJSppZU6ZhJdWpNpBuoTpPClmdH/AJK/r2/yprsFQ3gKXFOEaAupVJi4gWsJN+VZkJ9zhdOZ+eSsKVkZTBJzKsnvPOKV7TbE5loZUmwBWsgzrGhFNkBUAgCQpViY4kagGhMaqBCUuZjxQlJg8usRNYvSJSplLaiAEYYkm0OG/HzdbUwxSCHEASTu12Sb+U3oahZdWFdZLyhGm6bHpkK4VNjUAuICRPi12Jy/Ob40vOPoPVFHp8ilpYxM2TiY4eMb/HnXCGcR1oTiM0ifGNTpx7YgX4RUz2zlXyI1mZxBEHsgmoE4By4CLix/WVcR74Iv2VzQDsd6/pRF7OafChvEvxzUtBGo4JqxK0qv4HBKTBKTNv42YCOUmna8QkC5y/zW99P2KtHVB81Cu2PJT3D3VrE+SrupNjWFLKVIIjIOKb2HMiP60OcA7BBI/wBnum/Co+2Oa4gMr84KKzRUWIBymBJFwO0XqveAuxqO+UfFTHZqFNJVvLTfMYiO2Dbvq4rU6R124R84KJVi8UwqUrfbkW6zMkHuNCthibYpubm2HRw9HD8KY41h1QGVIBHJ1KfXrQZw+IBT1UyToXxFhpZNcxrTTJnv1V18VzhnsOi/hLROoO4SCOcERTTBqBxKCFZgWFXiJ8YOFCYbCvBQKkiB/nBU9hBAtRmHVGJQVCIYWSBfRwcq3s7Tij6aaM8+qJug8Cqzth5ogJQlapMktrSkiCOKrQaXBfNOIF/pmuHG/OPtq0dNsW34G4oSnqKM5IIltQGvaRQn/wDnGytyxhkrSc6mXHl5hJ8a4goBJmISmI7KJnYJa2l/keqwMproCG2Q+3GVaVgggguLQomT/htar9lpFsdCG3X0rid8s3T5wQ4mOwJIv2VYhen+zrB3QvN6t6nLzKF5vUVb210gRhlgOIWZsmAAn1k6mgnOkoXbIIIg3uPtq1Y3BIdQULEg/YeBHbVdXsRJyq5iZyz6/t9YNdgYbxdOwpZzZG1IppCXrcYgxExaefD7aXIW5EFWHNtcq7nuqxI2XCrzBUBJTzUB/foonGbHZzErhIBTyAMkzr/eteUH/wA2IzQy+o/aaE7y2t0JGw61lGfLm45bD0A3o7DvKEFKApIEpFxCZgGTCe708jAu1tt4dkrYQhSllNlhCSkEiQZ5jl6KquycQ5K3XHXFObtZWlVs4GUICcoASYHAWiRW1gsbbBK5zZLxIpspzW7IzMAXUC9UwJSpMp0PCIg8QRwIOtef9J/3p3vH3RVew3SJ3C4gPtpJzEJdQtRhYITNzcKkSD2nnVh6RmcS4eZB/wBorTtWXEhbxT/Z8BilPiOiuWysIleGbmboE9YxoBpMcKkGx0+e57Z/OpNh/u7X8g91HU/C9wjbTYFzpWgvNdpS4bJTPluaz5avz0qLbuBDuWVpTAOqUmZjSQabUl6QNNko3i0ogGMwmdJi9aXi7SjgaGvyyVa/Rx+kEf6LE9nGnOxdn5ClzMFKv1QhtKjqPm20vr+VV5bTEmXMKb3O6c/Knmw2m0qQULaUoTCGwRNjoVERa/rq004m6cz6JtjMWUJnMEjMq1s3lHnIj+lKBtV/6RJ9A/K1H7dalsA5EdYnO4ARck5bGbz9lVtwNpMF7D+hDp1vwtVALKJoLake6e4HaTxUAtViRGXLz4ynSidvvBLiNJLawJSoiczZuEgmLUhwDKSpBS9hyMwNkrBMHhPGrPjkFT7YH0a/vIrC0tvMpwUcAHaNRVecdKhBLMf6L3viogyjk37GIq0qwpHEVFkMxNcl8LI6BzqLEOr/AFPr+klbxZkSWom8NOzHZbWmzm1WikjeOG0XbVfvhFEpwpPEUBj9iFRzl5aIFsqoCbXgRxjjTUUJjaaaD4Ki4bp9f0lilJnyyOwIX+LdYVJ+kVp5iuev7OjBsBYAnFve0m/+3+5rQ2IrTwp4iQYzJ4cJyzFB/jvlFRlbs5/pDJWkEHOTEWKFwe/xfHspwnazURvHDb6M/BSrGbJuVKxjqATpngAhZVAEej0cRausI22ggnGKWReFLFxEQRGnGtYbM6Gt06fBTEbs5/pcvPoVF8scUoc+2UVEtaTo4RbTdq/66bHFNixdRpOvAiRWHFtgAl1AnST6PwpcdnqYrdnP9JW04kGSsq7ChUfY2KJwqkOvZQLeDrBACk6rFhmA1owYpv6VHrqBxRS/mTCj4Oop5HrpirbB3dwkOgaUbHh1QBqKq3Sp11zZz6VrK3AkkNhGXIAkW01HLkqiE7Qe3JIcV+ySlATlGZswpNxxCMxtf11zjMTJWlSwiTdNxEggxPAgkcqE2XhShoNJd3obE3ucolIHoBjuimf85Bq9isxA00qSmWzdomVqW4vfOEJzIEZQEJSSrNZN0q1HDS4qb9Ks4PEJbexy1KcSSjeIzBAUv5zmliCL6TypZgVOpjwd8thCjIOGU7mB1SoFYIEjVJGlKV9AlKIWrEuuETlC2ojNckFS1dlo91NvtgYwvOQC1NmaDmSvVmdtsEApcCrapBI+wVBh9soCEgJcWYjqtq95EV59hMG0yVALWlUnMQtTZJtMlATIkd1NcHtgNXCweHWcdUL8gTHCkf8AMQnb6FDcYNqfu9Ij1gvDuIAUMpINwCDe1tOZoJzpAzicyClaVSLKTHkCdTzChFLdtbZeQttRJQFeVlIy5UgqzEG8glNxzqLFbU3oGYDrCUndrnUpsoc+XdWNrtjZbMSHZOBAy4rS60NrdXLwKSQFTB13BI9YWJrvEsZmFZT4w+TCSiJtBSSTrS1eEn+M8LzZB+DSimGOsTmWcvWjKoceEgSb2FcGCMYrM9Y1fpVGTeGS52H0RbbGdQU46CAFKT1Rxs2TE2sVSYiwrvpJ+8ud4+6KMwDyi61Jc4iZNzMAKPnSOQvQfSf96d7x90V3e0f4hx6ro2SuKa7OisezWfFN9dwdUWDigNOAohTMauODvdVU+xsKCw0ZN0D3VNitnNrBQsZwb5Y5XH201FCSwcAuVK54e7PWVX8ViX0qVlQtxE9UpxMGIBJUD2lURy7a48JfJHiXPTi02tamg6O4UJyFpIE6EC5jLrOsWvUK+jLUycOzzJJPHvT2Vtg01fPVBfftQPhL1/ErgaHwpN9fy+2scxLoAIacJIuBik9W5GvGwBnt7KMOwmACCw2Ekgqy5plIIB8kXAPPiaIY6MYMjqtpP2x+RvV4Ph89VL79qVnFv8WXI7cWmisDmUDvAtozYb8KkRqI7bUavo1hYybtMCbAaZiCdOZAPorR6N4UEHdAEXBy6Xm3pE1WD4fPVS+/as8G/wAbn1hrrBNxiE9ZSvFr8pRV85Gk0wRh0nRU+qoC0E4hF/4a/vIoMMgiu0I2OeSanUUc+4keUoCTAkxJpavGIE9dFiOIuKh2s/r1zFyE5UH0XH9zVUceJClBJOUpkBDOhJFXbbC6Rgfozp65DnRYC1sYaVVvO1UpkBQN5FwaCO1s6gmdfwE0gOznFhYkoKVyOq3JSocwO6nGB6PlshajfTmbgitmNg/x8l45gEDzFRyISj5Z3TtDBlr9j7IFzbs6Se6ucPtZZWkZTdQH201RshAmTfQCPea4SyzHl3/lV74rrxWyxubdjoaZcEkbJbK1cUQ/j9U50gBRvviDqbHqmP6Cum0KVJbUpaZgEYjhw+bY9ldt4qSBvTwjqqPZyqN3EqAkOmJjyb9kiKSwq610y8gfiUSMM6VXzARqHzwFrZeJ1vUYw70RCvS+Z526lRBazI8IIIE2TOsReL68KAfxLwV4vFBQmOsmL+hJtNposFut4HGqzdM9udwnhTqmycK7BnMLWh83uNera1RYptW+CU3V4MoCTqc6eJpYNtPNqyPSlXbEHhIPEU2wb+fENq5sK/8AyCl7dZHNYA7QTTJbWK1Mlc4NyIB4qu43ELVAUpSCLgpXFj9hrbG0lABJzETBJJJI4meIvrTra6G0OEL+cJAtYGxA7JB9dVjaDDCT1UpykQAEOKM8ZKVCB6K8PLHFHMYbpo05JvPTeTxpxkEqS6tMiTqPRA9JgcTRC384O4WtxQIJSbdXSdP63qt4DDsqUc6U5eWRxBJ71LM+qrbsFTZUoN2hPDlIrpNtxtEgszm5OyKIlxFapc/g8StI6qkgGeq4ATHDme6kjG2chXKnMybFtZUVXuIbIzemKvO2XHwiMOkFRtmMHJ25SQFHsJFUtvolik5nCsqcJCjmVOYglXWiOJ0Fh1YsKbd2NZ2toKq4xXMuSvbuIXiMkJUIC0nMm4zIICo4wbRxmmuBxa20hsKkJB65kA3+wmdOyiNolBEoKwocEqSJnXygRQzF1DMpwCZJ3jZ9EBExXCx2uhEZaKA+ahc6l28oyY4uHX+K7w7Z0qb9KqWClSVDX+lxP20xJakqghJGUGREi5gcCJF6WPQFQkuKSBY7xscO1JNU2Voe113MUIqVQq01vJzsd5hCgtSwDl0ggznJJVa6iIk86RdJv3l3vH3RRuBKB1lqXMRlUpKh3ylIvQPST95c9H3RT77c60xlrgBQjnVPWCplJrXLor3sP93a/kHuofa+DOURiFtInrAFIkTcBRuPRzqfYhjDNT5g91FukERqDxi1emgJuN4Bc+b8jxKrWxtkBS1xiVuNg2AUFA8xmMkREVY8Rh0rTlUJFK9mvoZcWFHIFdYToYsSD6vsotzbTE/tUzymmHkDSs2Mc78RVZ+g24iXR3Or/E1Exs5LLmZOYzaVKUq3pNEp20x9In110cc0oRnBqsRp1qzE8aipDg0klVweYUR7jXH6OEzvHfrDXbWLR5wqZL6TooeuoHeKotOxQtYJKDIBnmSSfWaXbXcyuBXJlw/ainWtIdvN5lZebLg/3IoTm5tdo91WYY6mmh9lVX8Ut0wnTn+VMtmbOyhVvKEH30XszZmlqdnDQmAAZseECDf1xT3aU4MDoo9mXEZjmuPYrGS8SyZlAow0STwgHuozEMQAMxubaWntrgrEAkwCiPSK0vFCEayDevIMtH0vZXTT3/8AJHou/cAogMchwqGTPqZISgg+s2Po40uwbrvhKG3HF2WBHih8wk2CiYtwnW9TYlhClErSFSTZckXPI2oDFIbDaVIbQlQJIyAJUCCQCCBrx7q6dgsbI/u3syPlVlJJXJXIpCYBWbmwMUuexLiFolViTaNBeJPHuFVXbPSpKnmgoLSUFMwFHWCTMRMe+rIzt7DFQzSFDzkzHqn1022ejhU5LEuZtXnuD6dYxKn3MiHMOlZ6plKgAYISrnA0UK9LDuZCHAZCkhSTxykSCRFJPkzhnM6SBud8XC0gxnJ4K45dTHGfRTrFQ00QMoOUACDlQkaC1xa1ci3WnHiLfE04aAfEk6PXUm2MDSKeajxQStJS6gKF+035Gl2GS42tkNlMhlQ64Jtvew6105j1AAjdxHNzXQ/M50WEZn2ssXYJ9awePfV2SaZ1mMUhOTgRwNdB/wC0IiaJjIAK3SFy8HlmVjDKOkltR95qF1C0pKijCwASfEnQCedOPBFdnrrDhFdnrpjAqamqDFduj0VWTtlox18Hf/JXry77i1Ss7fQg9V7BpJ81tY9xpxj9kuLy7twNkakJSqQSJ100ocbExI/+T62m7UYgAzFfnkpiu3R6IZHSYkwMRhiYJsleiQVE68ACfRWvlQZjwjDTyyOTfS06GiRsLEf+SRzAabifVyqROxn7y/PVI/ZoHGc3fEjleiwztPqrxXbB6JMNttGfGYKxIMsr4TPosb12/tZtGYKVg5ScpTuVSD3fjRx6O4gwDiARckblvUzMd81InYWI+diSTxhtvX1UPd2+PzyVYrt0eiXJ2w2RG8wUC/7NQHfcxwpgGHPMwv1J/OjMBspaEkLXvLyCUpTAgCAAIi0+mivBFdnroXQDxUxHbo9Ep8Hc8zC/Un86rW2SovLzxmkTlBA0GgNXvwRXZ66o3SARiHB2j7opG3RlkYpXSuh2c8mQ5DRsVnwiGlss5itKkIEFOa0jhAg612vMLpxLnDymgf8AjpUWzMOgtNkoT5A+aOVd4sNNoK1ITAjRAJuQkQAL3NdCKR1wUGoJSSYB5HidiEc2etw/tUTESpmLcpMUvx3RFTqszj4J4RlEVrGYxtxaS2pxGUEFIw2YGSLmRYjT09lQb8wFFxyIExggb5etAyyBa3qmjcHOH1e5RxW0xG8zI8AiE9EiE5Q6O8qn/lXTXRQgyXZ7oH/KoEPgGS44RcR4EBfKQDZPMz2xWpyES44Qesf1QEgKHV+bYgxY6CdKEMpoCN3aL3GpPJO8PsrKIzkz/mDvtBrQ2U59Kn2lfHSVp2f4jhAuZwIEiRzSIsac4LFsuqypaIIE9ZgpHDiRHGiqW6lk61FxqUyw+Ey/xQP/AGJPrmunhLqBmzeKXJt5yOVQ+DI8xHsj8q3gmwnEIypA8WvQAcUcqoSGoy1hAJA+o8CmraAgcBGp5Uoxu3Js1p5x/AUt2/tfOstoPUSYMfOPH0Cl7S6C0WgkkNSZlGhqcMrUswBJitYvEBoDekIkwM1pMTA5mBQ+CxpbMp46z666exZWZJ/p3VzmQQsFQM1oZSRmVynFoX5C0q7iD7tKqW2OkR67bS0IdQRmKkLVYmDlAuo/2abvuoOJSCDnSkkEG0EXkcTMVM+lJBBAIOoIBB7xxra6GkH57KOIZSorUJTs7bCXmwsKChpnT5KjeQJvI5VNv9QIPMEf2RUyMGFGAVIQB/DbCrza0Wm9D7QwmU+UtSVAyVIyXOsQB30+2zARYgJS0gFLwyXSsStN0Z0hRBWQL2MjKvl2HlTTA9NAlxQdR4snyhdQGnW87nakK34RkSV6jVQIhKcoERbQXm5EnWk+MXWGEwSBw/Wz1SVpthhH23L2XCIbWlK0EKSUkJINiFEE+mwodf76n/QV98V5z0M6RnDOhCz4lZhQ8wmwUOXb2V6Ms/rif9BX3xTBDQ1oA1hdTs+1i0sLtdDUJpQeL2gG1QUOmwOZDZUL8Lcfzol50JEn+p7AKWO7WIUU5QmPON/UNKZDSdC2Jop/0qmJ3b+k/sV/lWL2okGN28bxZpceuNO2tNY5eUFSQr+UxbuP50DtDpIlq6kEAibhRsDBnKDBvpRYZVXgj/0qn6N/6lf5UahUgG4kTBEH0jgaRbM6TJekpTIGvlCJ08oCaIc2zlN0ymQOrMgc+2phlS8Ec+7UKHqCcxa1EQyspVHWzIgT6Zt3cKlYYINcSeSVsoFE4xrS1NG1yK7qLDptUtdWMktFUu7SsrzjpP8AvTvePuivR6846T/vTvePuiuf2r/EOPVP9m/yHh0V12Gyk4dqRfIPdU+JaiMiUqveTFqpe0NmYtxDSmVEN7lNg4U3SCTYU06NYfEMKcVilyICU5nM0GSTrpwrpQNa5jRTOgXOmye4naU5Ac+iR7Z/KsAd4so9s/lUCXluOKKlANGISRBNovPCTPbatp2emf2jcdx+O1G+IN0rNrg7QiWErnrtAD/CqfsMVxjMQER4sxzJH4E1wjBiQd43aOHAGfOorF5ViJT6xUY1l4XhkrcDTJCoxJURkbBkWlRHrtRbLZJOdtKR2KzT9gqLBpSlOVRT7QohCx1oXmgaSDGvEXv28quVrL30hUwGmawIROWLile115HEZEqktuDqAEgkovBI076nS8c2a0nsrW0h49v+Rf3kUvaGXW5eC1jIzy1H2VXTssjg99Wn/sqVOBI+a99Wj46seQ8j6jWZDyPqNJ4RWIbEP68yq+cPGqXR3oQP+daewajoH09oQj8V08xWDDiShaSUnhcaXFx21Wk7EcBH6qkjKAPHLEHrEk3vMx+MaW2AbUVY93mV3+jFz5WJ+ra+KuV7JWY62I+rav8A7qmVsIwIwwkgkgvuaiQADxmBftqNzZDij+6DqgJH6woSBAGl7Ae/nR4Pip9vd5lDO9Hyq5OInnkQPcsVGOjhBJCsRf8AwIPvXRzuwVCMuGzAFQ/eFiQICDHMjXlA1rDst0pjwQQYJnELJlMhPaRCjx7OVFhupS8hLYz/AF5lBr6Pk/TfVI/7KFd6KE8Xvqkf9lXLZuzw0jKlKhPWIJUrrEAG5vworIeR9RoLjhoPJYPstmf+UfMrz49Dj5z31KP+2rhsIqDzSFZpRhyjMsAFUKEGATw7aY5DyPqNBHEBrEZ1yAlhRNiT5adBxqfUCKnWExZIIIi7DZSo2lNceohbME+Wqe3qH8652W2FMIzAK6tybzftoLam0gMiihwJEklSIAEAXqTY+0kFpMBahe6UFQ1PEWroZ0yRqdzY6JBQpaP5Tb1GaQdIcKGcp67w1UhSwkDkSctwTwqz4PHockJmUxIUkpN5gwRpY+qluJeDQcUYUvOQAfWPRFHGSTmhcFUhthOvg6JEzGISAO8dlMGHCtRysFK02OR8Lj+ZHG9J9s459xZCFOda2RsIgeg/3at7NbxuYBsu7wmVFYAAgxJOhFbIFak7SbwzXjnCpxVw3EQfNA4X1mpAkuN71aloGuVObQdg1NC4dxYQUPoS9IIcWgZVAd/L1VG9hQMoDq2kqOi1pM9gPOsxG29WmaK8aUUTeJd13qjaFENYgeiAImD2URhH3cwAdWAbRu3tbRdYgD01zhejbKTIeXOabOkDnoDHfQK9kOsOEsuApIsSvmdNeYGnKjoFVVZTtctnxo6vnJHvB/Cqd0mM4l09o+6Kc7PZG8T4S7MqBSkJUEzqmVHXupP0mH6073j7ori9stGG2m3qun2ZUyHgrjgP3Zn/AE/+Bpi7hUKMlInnF/WL0u2d+7sDiUQPqzTFTxv1FHst+dOw1DGnwCTlAL3V2lLDjGUrgpMgkTnTEgTxV7xTNl5KkhQ0PaO7UWqqdINq4neLRh8iUJCEkqTfMqTIPEAC9WRbZULZv/XLHqn+zW5qT9SyoGj6aZodna4LyW8nlIUuZmMqgINtTP2VMjCOW8co8fJT+Vacw6jFjbkB8VB9I3nN0UoBTNiZEkccsGQRb11bgDoQtJH5Jm84UAqUUgDXqk691Rl7MkwQoEgApBtzmaR9GmnQs7wqBIsCvMOM9UGCba1Y21nMQSDABskiJnjJB004emgII1IwQdBqlqRJipQsl5okEHdLsdfKRXTSeuP5j9lRbTeyOpUATlacMDU9ZGk1Up0cR7ooxp4H2TBxYSJUoJHMmBy1pW7trKT1AoAmCl5q45wVCKrXSHpU+20VIw63bhO7UGwFFRyibniRwpJh9pY1UFbLLXZuG1q9PWAmm6HYl7o2r0vBY9LgFwFH5mdCjbj1SRUe2tqN4ZpTjihYEpTmAKyOCQdTeqOxjsQDJccSeaGmE25WBI9dBbXBeUC4pa1TADiikDTyfm6cRWcjnNGQz8VrFE1zszl4Kz4PpkjEM4gpBZU2iQVKTcmQmL620pr0f2lvlOjeJWUqsApJITJGg4aV5S/h20zmav3qP2z21rDOZAVMylQ+ehxQiNAY5G8Gl2SSVF6iYfBGQbtQvYNq41TICobywcxW6G40jW0a1NhHXFE50BIEQQsKmdeAj+teTYpeJfaJUttKCmSEbxOfL5+ac3Ezb7KVbKw7wczIxaioqCldZSlKAAGUlROblmidL1o2YkVcKLEWaute8ZazLXlbO1Hc0KDoFwFIcX7gLH+71O7tVYiDiLj6Veon/DWmKNiHAO1emxSPamE3uI3cxmw6hMaddNUzD7VXmCivEdoLrh9Yy61b9kPZ3mlSTOHVczP7Qc70vaHBzRxC1hjLCTXUhMXsF1KbuLcm3VQTHGTKxaw9NQYTY7yiUhbiP52ilP2Od3qq4PvBCSpRhIEk8hSN3pS2FEdRMXBW4lMgWzAXt6qq4pfKL2FsosBWZQUVHUJy/iZ4+ukPSFtbzyAgQC7uyqeABkjnYH7KJf6VNqCkFSUyB1wVEQdesUhOmhBNBKddxLzIwySGmiFZyOrpBPbY2762jZdFSsnvvFEYrFjCEJDTYSPJWtxKSq3WNxJvXSNtuKUkBsHPZASsKzazcaRFQ7f2gcxTlukxESJ0B7jIoroyEytx0+MQooA4DnFtZm9aOIAqhAJNE42TgShCguJWolQHCRET3UHjejqVBITkWE6B1IVHcYpgvajY4n0A0lxHSwicuHdIvFiDbSxEX76Wxc9K0LKDNEI2IQY3eGI57sW9EVwdkEzkTh5Qct2ha2a1j53vqrY/pPjN44ptDqUqQAhMJISqUk2PYFCe2imelSm3FKDLqgu6hlSJVBvrI1A42HZU7znRVdFKq2YbYqZCnYWUxlAEJTl0hPGKpvSY/rTvePuis6OdKVM5w8l5YWqetcpvECVG0SeGlQbWxSXnluJsFG0wDYR+FcvtOS/GM9fVdTs1pEhOqnRM9rLxG6w3g6oKWr9fLci1pE2p30Uxb6kqGKU2VyCkIVMCLjvmgCwgttFSQTuk68uzrpplsbDIzKCAgC0wDcXiDnMGb0/EX3G7KBIytZecc61PBGv7JQq95mbn8Ymh9rOBrDuLSSlaBIJglJJiYkA6nspipzIQDcHukdp5j7e+uX0NuDKqD2EAjncGxFtKYvuIWAY0alQh0sfP/wAlPD+En86e9NNtrw+5DaoKs0gBJNssGFA2uamw7+AUpSN2xmSYMNIPAG1u3Q3re29hDGBtW8yEZvmzMwI1GmX31tGCHgyDJZSlrmERnNJujfSF93EJQtUpOaBkSCeqYuBzq2OOluSIMnL1l5QSAVKIm06+hPZSbZPRTwZ1L29zZAerliZSQLz21YlMSjLJB84RM8SJB7fXVWlzC/6dCuAODfqSlO1AFFXi+P8AHbi//wDPsrvGrzKQbXYWbGRct6Hj30Udmf5rotHzPgqDag8YmIHiXNRbykcLUuTm3iPdMDQeB9lXNpbNQ7kz5uosLTlUpNxpMESOw1GuN3vYUpEWKIM3jXTWmJQs/OR7Cvjqr7TZU0VttHqeUpCOqCpRzK1J5g8NTT1stWBHfStlgEr7pXTmNWpcNpyg2SQZJ9J491BYvCu3UsLJB1JBOvZQQAHzXOcbwW/32qRLQKSohQjzlE+4muG/tIHMtd8812G2WmQIW9pqO5d6qiYEgahJ1UOPADXVXdSfZDTScRKkkNSLQBe50k2FuM2pphlSoagkQCFrk9nd2TQytmKSYyrVoJCRB9a6ptuZezBFFZhfdIByKue3GUqYJ60BEpS0SZvFwJtpPZNUzF41Ex4wEKKTHcOz7NbUfhMIoIIJWEm2QkpHqCiL1VcVgFlUhxpqD+zLVxwgyq9QWqOV2giiHDkjb9J0q3dH2Fq3ikbwjLAWZIkEggEROs2vBFcY3aruHkvuZQNFEZJB+agK6xPGySLa1DsXCqDQkBJnVAUgK/xZZ/uKGxeDSVneNtKVzUlajl4Ccp99A23tBLA05Iu7upUkKDAdL1OqLaXyFE+LWUASQbJUNCCOUGvRtiY15Lbbq2y46nDLJbb1XDsDLJ1IvXnjOyGyoDcs+woW53TXpnRdvKWABph1QP8A6tGLUJHBtNYKF0Ra0nik+P2xj8UlxDOHcaERDiA1CrFPWWcyuElKYsaPZ2bh+ulze4h0pyqAA8XKeulK0pQEgkHrKM6d1WFKyTfWgndkqNwvOSZO9kpA7Gkwkq7VV0GFKPz1JLs/YOHzKCm1vJ+agOOPZSCITnGVtKbGQSddauxaAAAEAAADkIsKG2ds8NwStSiJi+VIngG0wn3ntqfE4kC1ydYAKj3wOFbPdVYMYG6BRItpLyuOwlPkNm4mTnOvOBFaaVJcFrL4DmBM8zPGodpPgrcN9ALgiIyG8iwub1vDuyVkJUZM2Qox1lC8CxtoeysXg0TDCKrHhQTwqXG45CR1lBJM2Mi41tqKSr2qdPFExwWvlOmTSk3NKca4Ih2gnaxvaKVWKkZibBKibcOA41j1LPFE1GaoN2ts6Vy7XbOn986RtOhOxq+7MYUWWju0qG7TBLik8OUVIy9kJhtIIseu4r/jFLcE4oIAC3ABIACwAACQLRyFT79X0j3tj4a68ForE0huoLzchZfOetb2ttFRywI1FiTy1lIqLZOLWp0ASLG5E8DwtXe+V9I77Y+Gs3yvpHfbHw0WI69WhUvx3aKqpeWgdUCdQUkJgzrex/u9W3ZThVhmi5fMCYIuDmMmeM1xvlfSO+2PhrN+r6R32x8NPydo3wAWa9oXNisbWOJD9VKUPqikYlaRBggQRJPA6GATA19VFMbTv1wEjmM5v7A99K9+r6R32x8Nb36vpHvbHw0tJaLx/FOMDWil5WSlG11Qsf6Ln3kUDvlfSO+2PhrkqJUFZ3ZAIBzjQxI8nsFZ4pqDd1g6lpeZnnqKUYvawSOqCT3f3J7IpUoOKBziSqc3V58NPR6Kt2+V9I77Y+Gs3yvpHfbHw0VrnNoABbQBDZ7kJJBVNRghIllBA4ZANf8A1qRWHEQGsomeqVJ9wFW7fK+ke9sfDWb5X0j3tj4aSwRsPzzTXehtVN8CHmOfWuVOpTk2QI4SlXv9dWvfK+ke9sfDWb5X0j3tj4aowA6R89VBagNarBSlSYcQozqAm3ovNL/0ZMdRHeWl29Oeau++V9I97Y+Gs3yvpHfbHw1bYQ3QD881DagdJVUwezEpJUrKSBIyJctAM6k+6osXhgVKIzcI/eBeBwSIjuq4b5X0jvtj4azfK+kd9sfDVYOdaHkp3ptKKm4ZjKoFUwL28IPPzhB9NXTYg8azH/jqPLVwHSud8r6R32x8NcHys+d3NGWc40mY8nnRBl1wICo2hpFCVY3WAe/mKi3JHbSTfK+kd9sfDWb5X0jvtj4aaxTu+yxvN2p5nI1qtuOOBbkOPIlarDDuLBGY5SFCxGWO6iN8r6R72x8NclZOq3fbHw0QnO6qqw60EHnRIOId7/A3vzrSsU4J/WV9xwjv50YU/wCN32x8Ncloec77f/61DO7dV/b28kqfeUQoIzrclKg4WkoTmsDIWQuMtjlkHvod5l8zLo0Nm0ASeF1TTpeGTBu5p5/9KhODSRqv2q5ds7VbC+69uaahEZGRK8s2ynHuLyONuZBJAQVKBGglSbE9kcaI2BtDFIUG32nlNnRRQqUHkSdU+uO6vTP0c2RfPP8AP/Shzs1vkr2jQT9rxtaA5mkVRRBgdeDiq45XbOgp6rZLXmn2jUg2U0OCva/pXKm7QjeMgV0mWlgX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26" name="AutoShape 4" descr="data:image/jpeg;base64,/9j/4AAQSkZJRgABAQAAAQABAAD/2wCEAAkGBxQTEhUUEhQWFhUXFx4YGBcXFhkaHhocGxcdGBgcHRgdISgiHB0lHBgeITEhJSkrLi4uGh8zODMsNygtLisBCgoKDg0OGxAQGy0kICQuLywsLSw0NDQsLDQsNywsLCwsLCwsLCwsLCwsLCwsLCwsLCwsLCwsLCwsLCwsLCwsLP/AABEIAL0BCwMBIgACEQEDEQH/xAAbAAACAgMBAAAAAAAAAAAAAAAEBQMGAAECB//EAEwQAAEDAgMEBAkICAYCAQUBAAECAxEAIQQSMQUTQVEGImFxFCMyUoGRkrHSFkJTk6GywdEVJDM0Q3Lh8GJjc6LC01SCRIOjs+LxB//EABoBAAIDAQEAAAAAAAAAAAAAAAIEAAEDBQb/xAA3EQABAwEEBwcEAgEFAQAAAAABAAIDEQQSEyExQVFScaHRBRRhgZGx8CIjMuEzQhVTYmPB0gb/2gAMAwEAAhEDEQA/AK8rU1zVmPQfF8m/bFa+Q+L5N+2K5tQvK91m3Sq1WVZfkPi+Tftis+Q+L5N+2KlQq7rNulVqsqy/IfF8m/bFZ8h8Xyb9sVKqd1m3Sq1WVZfkPi+Tftis+Q+L5N+2KlQp3WbdKrVZVl+Q+L5N+2Kz5D4vk37YqVCndZt0qtVlWX5D4vk37YrPkPi+TftipVTus26VWqbbBwLTqsrhczEgJSjILcVFayBbzdTR/wAh8Xyb9sUds/o7tBkEN7rKSFZVFCxmHkqAUDChzFWCK5rSKzSB1XMNOCFxfRUNNLccWpQbU4lQRluoOBDcT5IMySZAiKixOwGgp5pLjheYSFLJCcirpCwniIzCJ1imQ2HtKCMzZBDgMqScwdMuTIvJE9nCpFbK2mQASyfJkndyvJdIWrLKgIGvK9HeYmMAf6Z9EI/0WZKiG3HQEPKbcKwk9VDRcUUARcxF6HwewmHUb5KngzkdKknJnCmkhcA+SQQrlaj07F2kFZgpGbel2cyPLKcpOmhSYjSundjbRVaWQMim8qciUhLnlwkJiTGutS8xTB/4z6ILZHRlrEbtaFuIaU4pCivLIACAkCBGZS1wP6VvC9F21slwKcVDbiisFsISpufFlJOcqsCSBF6Iw3R/aLaEIQUBKHN6kZk+WNCbX00Nq3+gdoyLt9VCmwJRASuc9o1M661V5ighyzjNVShWVZfkNi+Tftis+Q+L5N+2KzqEn3WbdKrVZVl+Q+L5N+2Kz5D4vk37Yq6qd1m3Sq1WVZfkPi+Tftis+Q+L5N+2KlVO6zbpVarKsvyHxfJv2xWfIfF8m/bFSqndZt0qtVlWX5D4vk37YrPkPi+TftipUKd1m3Sq1WVZfkPi+Tftis+Q+L5N+2KlQp3WbdKrdTN6U++Q+L5N+2KkR0KxUaN+2KlQrFlmH9SvS6ygcMp1aEqzIGYTG7PH/wBqH2htAskb1xCQoGDulHQgaBU/OHCsQ+9mAfnmvWmKhoXDn0TaspD+nkXG+RYwf1d3W4jXsrDt1P0ybiR+ru6DXjV1dun55qsMbw59FrpevFFLbeDSvOSpZUkpAAQJSklUDrLKQRMlIXFAtv4t10qhaGF4lrqkLStKDh05wOSAsmTzmmLu20pgF5FwkjxDvzgMvHW4tXB6Qo+nR9Q7yB56QQaMPcBS4fnmpcG8OfRKU4HFFDaUqfzKfxAUVvOJhCFOJYJIBMQEnTrcamnEpdyqW+p8OoAISQypkNp3ijAyAnrG5z5oi1MmtuJUoJS+gkmLMuWsTczbT3VyekTY1xDf1Dv51eK7dPLqruDeHPok7DeJQhslWJKVMsKfutSwSs77INQqIkJuBMUbsth5x5AWrEBgB0tlSloUQHG93vNCTBXAVcp1p6wtxaQpLjZSdDu1XvHndlYpTucJzoukmd2rgQPO7aEzkf19uqgjrocOfRVPYzuKLbd3d9vGs4cGIgDMc+bMMsaTk91aS5tDdveVOReoXM+GOhO67d1lifm5auOR7z0fVq+OsyPee39Wr46vHO77KXBvDn0VQxruLhzJ4Rv5xO8EHdhrI74MWjGTNIajKc11ZqNS474BiC2XS9HVJGIzTCfJ3ozHj5Nqc47EuNJClKSRMdVpRi0zGfS1Br2+kXLojn4O7+dqvFcf6nl1UuDeHPokuHef/jHFeD53IU2l7OTlb3Ygp32Sd55QjNraKx/aGIa3TjvhGdLJOIGVWQHcHKQAndnxkTlOfOfNmnR26mAd6IUJB8HeIPDga27toADM6OsJH6s7oZ1vbTjV4rq/geXVVcG8OfRVfwx+UtpcxJyraU7mTic2VWGcCjAG8yF9HARI5UaUYpWISptKwhDjMOKSqVpU0kKblYzpbCsy1FXEgHjThHSFBuHgeEjDPH3GpFbaAIBdHWAI/V3eOnGxvoamK7cPLqpcG8OfRJ0JeXhXCFY0PpaQVZsyRvpIcCBYq10TKIykXrb/AIQjGFKC+pAcbCQS6oFstDOSsjdwFGSSc1jHCrBgMYp4EtuJOUwZZWnUTxUJ9FFZHvPb+rV8dDjHdPJS4N4c+ioyHceWkrdLyZRhxkAclIDhS6VFsZitQBUYuARVhdU/u8HuCokveMKw7GXdO/tM4zhOYJ1i+XhTjI957f1Z+OoS47vA3mbukqnIrgQIjN21Tp/9vsiEVdDhz6KsMYvHA4dRbeKGgN/oM5ccIV1VdZWRGVQyzrRm1Xn047qpdW3DOVCS8lJJWoOnMkbuwgkLN4irDke89H1avjrMj3no+rV8dTGO789UNwbw59FSmndoEZlb5KN0U5QJXCMS2HHP9RTZXlTqAm1zRe9dk5jjPBM692Upc3x8WjJNt5kz7yCsaxNoq1ZHfPR9Wr46zI957f1avjq8c7vt1V3BvDn0VVxa9oeEoyb/ACx1BDGSMrX7Y8FZt5mjsyUM2rElDoBf3pdAAPhKeocWAesRkA3fFEkCe2rANuouDiWgQSCC2sERM/O7K2Ntoy5vCWcsxO7XExPncqvFduKXBvDn0QLODxaXWWlPLUFSp0jMQhCHSttKXCOsSk7ozClJGaLXtNJ2drpUrInEslUgBORQMkwBdWsmj8jvno+rV8dA55Olp5dVVwbw59ETWUNkd89H1Z+KsyO+ej6s/FQX/A8uqlwbw59ETW6F3bvnt/Vn4qTY7bbjbikdQxxykcJ0mhfO2MVcD881rFZnSmjCD84Kz7EYScO1I+YPdRww6eXvpTskyw2L+SkX8kdQG/8AetLnNnhMoLmIUAI1zAgjnF+410bPCHRtPgFnO+7IctashbQNYHpihNopJQdxGfhqR6eqr3Us2bgxmlLjnVGjggGQRpAk8fVRXSVjOEjPk1MgwbEGx9FG6INopF9w00JecJjzF29bjKmPQSJHHUHWo2mNoFIILUEAiAmPsE+qlSWT9JiOGp+z7fspt0fYyKBzrVNspMqEAjqjhr6hUoNgW7rMAK1TbY6HAg+ElJXOoBAj1D8aYpbQdIPprjewAVKIEqubGxOvqpDiNmnNGZ9QPWELQRck8eU/bWTvALDIKyHDp5e+gMQ2gPtzAG7XMn/EilCdnqSOr4SB2KRF786KOHKCgKzr8Ws9a6rqbMW5VhM4tbW7oRx0r5FNc7PnI9ofnUe8bJIGS0arjUA/jSLHsk/wlqSfm7kKjTiSKB8FE/uyyOXg6THZrSbba8j8PdVdCtgUj/L+sP5V081bT2TJ9REUpwKYyy2vURKIy9hi1qsKtKZs0pmBvNpRQtCrDoxkkoSkj5si/p7IrpCcWD1gnLBmEmZgx2RMVY2fJT3D3VrEeSe6tsEIbqrZRjY0Tm/lMa/lTphvW3tkpPqA0o6onLEdoj8R+NEIwDVXdQ2ZH+X9YfyrWdsEA5LzoonQTSTGYNKlyXMMLcUSfXUBwCQoQvDX47vS2pvSPen7o9f2ruhWfxXNPtf1petKTikxBG4Vxn54pQjZyeDuF1t4v+tNMP8AvCIKT4hfk6ftBRMmL3taQKVCNoABpsKYLUgagD0mo0PtkSI+2qPth7F3yYkKSvNKSlJCRGnM8B6zQfQ/ajq8qX1rbS2SmCgpChI0ywR312CIPD1SIcSc16Q2pChKQkjsM1EcUzpKPa/rVQwm0gcUWkl1IT86E5V3iSer3xJJqxYvYJcSUqcsdYRB56zNLWgvFMBjXbc9CMOGs8kYH2P8v1itpxDJMAoJPCfwpE50Lbj9ooADgDwH80n++yjcBsvdpQAVZE8CkAxPnZp9M1hW1VH2RSueegeqlW7eSb7tPmj7azKnzR6zQicSwRO8FuayPxrlGKbz2cEZTYqniI1Jp/7Hh6oa7CjQlPmj1msyp80fbQKMWlKlS6lQ1HWT6o50cHRAPzSJzcPXwrQMhP40KC+5ZlT5o+2qH0kEYlwDmPuivQAJ0rz/AKTfvTvePuiuR2yxrYm3RrXX7IJMjq7FbdinxLfWvCepa/UTw1trY1HipDhlTydLJQSNOBvUuxidwgQdE9a1uon09lQvM9c9V4zfMlxQHPTMI7gK6Vk/iHAJC0/yFEbOBgkFxY066YjXTT+xUfSNDBCQ8spsSmFFOhB4dwreAbuTDqLfPUVT3DMY0+2uekyU5Uysp10WEWtJk+j10UupHZPz1qqIcwtgXv8A77x104DnTro9uJSppZU6ZhJdWpNpBuoTpPClmdH/AJK/r2/yprsFQ3gKXFOEaAupVJi4gWsJN+VZkJ9zhdOZ+eSsKVkZTBJzKsnvPOKV7TbE5loZUmwBWsgzrGhFNkBUAgCQpViY4kagGhMaqBCUuZjxQlJg8usRNYvSJSplLaiAEYYkm0OG/HzdbUwxSCHEASTu12Sb+U3oahZdWFdZLyhGm6bHpkK4VNjUAuICRPi12Jy/Ob40vOPoPVFHp8ilpYxM2TiY4eMb/HnXCGcR1oTiM0ifGNTpx7YgX4RUz2zlXyI1mZxBEHsgmoE4By4CLix/WVcR74Iv2VzQDsd6/pRF7OafChvEvxzUtBGo4JqxK0qv4HBKTBKTNv42YCOUmna8QkC5y/zW99P2KtHVB81Cu2PJT3D3VrE+SrupNjWFLKVIIjIOKb2HMiP60OcA7BBI/wBnum/Co+2Oa4gMr84KKzRUWIBymBJFwO0XqveAuxqO+UfFTHZqFNJVvLTfMYiO2Dbvq4rU6R124R84KJVi8UwqUrfbkW6zMkHuNCthibYpubm2HRw9HD8KY41h1QGVIBHJ1KfXrQZw+IBT1UyToXxFhpZNcxrTTJnv1V18VzhnsOi/hLROoO4SCOcERTTBqBxKCFZgWFXiJ8YOFCYbCvBQKkiB/nBU9hBAtRmHVGJQVCIYWSBfRwcq3s7Tij6aaM8+qJug8Cqzth5ogJQlapMktrSkiCOKrQaXBfNOIF/pmuHG/OPtq0dNsW34G4oSnqKM5IIltQGvaRQn/wDnGytyxhkrSc6mXHl5hJ8a4goBJmISmI7KJnYJa2l/keqwMproCG2Q+3GVaVgggguLQomT/htar9lpFsdCG3X0rid8s3T5wQ4mOwJIv2VYhen+zrB3QvN6t6nLzKF5vUVb210gRhlgOIWZsmAAn1k6mgnOkoXbIIIg3uPtq1Y3BIdQULEg/YeBHbVdXsRJyq5iZyz6/t9YNdgYbxdOwpZzZG1IppCXrcYgxExaefD7aXIW5EFWHNtcq7nuqxI2XCrzBUBJTzUB/foonGbHZzErhIBTyAMkzr/eteUH/wA2IzQy+o/aaE7y2t0JGw61lGfLm45bD0A3o7DvKEFKApIEpFxCZgGTCe708jAu1tt4dkrYQhSllNlhCSkEiQZ5jl6KquycQ5K3XHXFObtZWlVs4GUICcoASYHAWiRW1gsbbBK5zZLxIpspzW7IzMAXUC9UwJSpMp0PCIg8QRwIOtef9J/3p3vH3RVew3SJ3C4gPtpJzEJdQtRhYITNzcKkSD2nnVh6RmcS4eZB/wBorTtWXEhbxT/Z8BilPiOiuWysIleGbmboE9YxoBpMcKkGx0+e57Z/OpNh/u7X8g91HU/C9wjbTYFzpWgvNdpS4bJTPluaz5avz0qLbuBDuWVpTAOqUmZjSQabUl6QNNko3i0ogGMwmdJi9aXi7SjgaGvyyVa/Rx+kEf6LE9nGnOxdn5ClzMFKv1QhtKjqPm20vr+VV5bTEmXMKb3O6c/Knmw2m0qQULaUoTCGwRNjoVERa/rq004m6cz6JtjMWUJnMEjMq1s3lHnIj+lKBtV/6RJ9A/K1H7dalsA5EdYnO4ARck5bGbz9lVtwNpMF7D+hDp1vwtVALKJoLake6e4HaTxUAtViRGXLz4ynSidvvBLiNJLawJSoiczZuEgmLUhwDKSpBS9hyMwNkrBMHhPGrPjkFT7YH0a/vIrC0tvMpwUcAHaNRVecdKhBLMf6L3viogyjk37GIq0qwpHEVFkMxNcl8LI6BzqLEOr/AFPr+klbxZkSWom8NOzHZbWmzm1WikjeOG0XbVfvhFEpwpPEUBj9iFRzl5aIFsqoCbXgRxjjTUUJjaaaD4Ki4bp9f0lilJnyyOwIX+LdYVJ+kVp5iuev7OjBsBYAnFve0m/+3+5rQ2IrTwp4iQYzJ4cJyzFB/jvlFRlbs5/pDJWkEHOTEWKFwe/xfHspwnazURvHDb6M/BSrGbJuVKxjqATpngAhZVAEej0cRausI22ggnGKWReFLFxEQRGnGtYbM6Gt06fBTEbs5/pcvPoVF8scUoc+2UVEtaTo4RbTdq/66bHFNixdRpOvAiRWHFtgAl1AnST6PwpcdnqYrdnP9JW04kGSsq7ChUfY2KJwqkOvZQLeDrBACk6rFhmA1owYpv6VHrqBxRS/mTCj4Oop5HrpirbB3dwkOgaUbHh1QBqKq3Sp11zZz6VrK3AkkNhGXIAkW01HLkqiE7Qe3JIcV+ySlATlGZswpNxxCMxtf11zjMTJWlSwiTdNxEggxPAgkcqE2XhShoNJd3obE3ucolIHoBjuimf85Bq9isxA00qSmWzdomVqW4vfOEJzIEZQEJSSrNZN0q1HDS4qb9Ks4PEJbexy1KcSSjeIzBAUv5zmliCL6TypZgVOpjwd8thCjIOGU7mB1SoFYIEjVJGlKV9AlKIWrEuuETlC2ojNckFS1dlo91NvtgYwvOQC1NmaDmSvVmdtsEApcCrapBI+wVBh9soCEgJcWYjqtq95EV59hMG0yVALWlUnMQtTZJtMlATIkd1NcHtgNXCweHWcdUL8gTHCkf8AMQnb6FDcYNqfu9Ij1gvDuIAUMpINwCDe1tOZoJzpAzicyClaVSLKTHkCdTzChFLdtbZeQttRJQFeVlIy5UgqzEG8glNxzqLFbU3oGYDrCUndrnUpsoc+XdWNrtjZbMSHZOBAy4rS60NrdXLwKSQFTB13BI9YWJrvEsZmFZT4w+TCSiJtBSSTrS1eEn+M8LzZB+DSimGOsTmWcvWjKoceEgSb2FcGCMYrM9Y1fpVGTeGS52H0RbbGdQU46CAFKT1Rxs2TE2sVSYiwrvpJ+8ud4+6KMwDyi61Jc4iZNzMAKPnSOQvQfSf96d7x90V3e0f4hx6ro2SuKa7OisezWfFN9dwdUWDigNOAohTMauODvdVU+xsKCw0ZN0D3VNitnNrBQsZwb5Y5XH201FCSwcAuVK54e7PWVX8ViX0qVlQtxE9UpxMGIBJUD2lURy7a48JfJHiXPTi02tamg6O4UJyFpIE6EC5jLrOsWvUK+jLUycOzzJJPHvT2Vtg01fPVBfftQPhL1/ErgaHwpN9fy+2scxLoAIacJIuBik9W5GvGwBnt7KMOwmACCw2Ekgqy5plIIB8kXAPPiaIY6MYMjqtpP2x+RvV4Ph89VL79qVnFv8WXI7cWmisDmUDvAtozYb8KkRqI7bUavo1hYybtMCbAaZiCdOZAPorR6N4UEHdAEXBy6Xm3pE1WD4fPVS+/as8G/wAbn1hrrBNxiE9ZSvFr8pRV85Gk0wRh0nRU+qoC0E4hF/4a/vIoMMgiu0I2OeSanUUc+4keUoCTAkxJpavGIE9dFiOIuKh2s/r1zFyE5UH0XH9zVUceJClBJOUpkBDOhJFXbbC6Rgfozp65DnRYC1sYaVVvO1UpkBQN5FwaCO1s6gmdfwE0gOznFhYkoKVyOq3JSocwO6nGB6PlshajfTmbgitmNg/x8l45gEDzFRyISj5Z3TtDBlr9j7IFzbs6Se6ucPtZZWkZTdQH201RshAmTfQCPea4SyzHl3/lV74rrxWyxubdjoaZcEkbJbK1cUQ/j9U50gBRvviDqbHqmP6Cum0KVJbUpaZgEYjhw+bY9ldt4qSBvTwjqqPZyqN3EqAkOmJjyb9kiKSwq610y8gfiUSMM6VXzARqHzwFrZeJ1vUYw70RCvS+Z526lRBazI8IIIE2TOsReL68KAfxLwV4vFBQmOsmL+hJtNposFut4HGqzdM9udwnhTqmycK7BnMLWh83uNera1RYptW+CU3V4MoCTqc6eJpYNtPNqyPSlXbEHhIPEU2wb+fENq5sK/8AyCl7dZHNYA7QTTJbWK1Mlc4NyIB4qu43ELVAUpSCLgpXFj9hrbG0lABJzETBJJJI4meIvrTra6G0OEL+cJAtYGxA7JB9dVjaDDCT1UpykQAEOKM8ZKVCB6K8PLHFHMYbpo05JvPTeTxpxkEqS6tMiTqPRA9JgcTRC384O4WtxQIJSbdXSdP63qt4DDsqUc6U5eWRxBJ71LM+qrbsFTZUoN2hPDlIrpNtxtEgszm5OyKIlxFapc/g8StI6qkgGeq4ATHDme6kjG2chXKnMybFtZUVXuIbIzemKvO2XHwiMOkFRtmMHJ25SQFHsJFUtvolik5nCsqcJCjmVOYglXWiOJ0Fh1YsKbd2NZ2toKq4xXMuSvbuIXiMkJUIC0nMm4zIICo4wbRxmmuBxa20hsKkJB65kA3+wmdOyiNolBEoKwocEqSJnXygRQzF1DMpwCZJ3jZ9EBExXCx2uhEZaKA+ahc6l28oyY4uHX+K7w7Z0qb9KqWClSVDX+lxP20xJakqghJGUGREi5gcCJF6WPQFQkuKSBY7xscO1JNU2Voe113MUIqVQq01vJzsd5hCgtSwDl0ggznJJVa6iIk86RdJv3l3vH3RRuBKB1lqXMRlUpKh3ylIvQPST95c9H3RT77c60xlrgBQjnVPWCplJrXLor3sP93a/kHuofa+DOURiFtInrAFIkTcBRuPRzqfYhjDNT5g91FukERqDxi1emgJuN4Bc+b8jxKrWxtkBS1xiVuNg2AUFA8xmMkREVY8Rh0rTlUJFK9mvoZcWFHIFdYToYsSD6vsotzbTE/tUzymmHkDSs2Mc78RVZ+g24iXR3Or/E1Exs5LLmZOYzaVKUq3pNEp20x9In110cc0oRnBqsRp1qzE8aipDg0klVweYUR7jXH6OEzvHfrDXbWLR5wqZL6TooeuoHeKotOxQtYJKDIBnmSSfWaXbXcyuBXJlw/ainWtIdvN5lZebLg/3IoTm5tdo91WYY6mmh9lVX8Ut0wnTn+VMtmbOyhVvKEH30XszZmlqdnDQmAAZseECDf1xT3aU4MDoo9mXEZjmuPYrGS8SyZlAow0STwgHuozEMQAMxubaWntrgrEAkwCiPSK0vFCEayDevIMtH0vZXTT3/8AJHou/cAogMchwqGTPqZISgg+s2Po40uwbrvhKG3HF2WBHih8wk2CiYtwnW9TYlhClErSFSTZckXPI2oDFIbDaVIbQlQJIyAJUCCQCCBrx7q6dgsbI/u3syPlVlJJXJXIpCYBWbmwMUuexLiFolViTaNBeJPHuFVXbPSpKnmgoLSUFMwFHWCTMRMe+rIzt7DFQzSFDzkzHqn1022ejhU5LEuZtXnuD6dYxKn3MiHMOlZ6plKgAYISrnA0UK9LDuZCHAZCkhSTxykSCRFJPkzhnM6SBud8XC0gxnJ4K45dTHGfRTrFQ00QMoOUACDlQkaC1xa1ci3WnHiLfE04aAfEk6PXUm2MDSKeajxQStJS6gKF+035Gl2GS42tkNlMhlQ64Jtvew6105j1AAjdxHNzXQ/M50WEZn2ssXYJ9awePfV2SaZ1mMUhOTgRwNdB/wC0IiaJjIAK3SFy8HlmVjDKOkltR95qF1C0pKijCwASfEnQCedOPBFdnrrDhFdnrpjAqamqDFduj0VWTtlox18Hf/JXry77i1Ss7fQg9V7BpJ81tY9xpxj9kuLy7twNkakJSqQSJ100ocbExI/+T62m7UYgAzFfnkpiu3R6IZHSYkwMRhiYJsleiQVE68ACfRWvlQZjwjDTyyOTfS06GiRsLEf+SRzAabifVyqROxn7y/PVI/ZoHGc3fEjleiwztPqrxXbB6JMNttGfGYKxIMsr4TPosb12/tZtGYKVg5ScpTuVSD3fjRx6O4gwDiARckblvUzMd81InYWI+diSTxhtvX1UPd2+PzyVYrt0eiXJ2w2RG8wUC/7NQHfcxwpgGHPMwv1J/OjMBspaEkLXvLyCUpTAgCAAIi0+mivBFdnroXQDxUxHbo9Ep8Hc8zC/Un86rW2SovLzxmkTlBA0GgNXvwRXZ66o3SARiHB2j7opG3RlkYpXSuh2c8mQ5DRsVnwiGlss5itKkIEFOa0jhAg612vMLpxLnDymgf8AjpUWzMOgtNkoT5A+aOVd4sNNoK1ITAjRAJuQkQAL3NdCKR1wUGoJSSYB5HidiEc2etw/tUTESpmLcpMUvx3RFTqszj4J4RlEVrGYxtxaS2pxGUEFIw2YGSLmRYjT09lQb8wFFxyIExggb5etAyyBa3qmjcHOH1e5RxW0xG8zI8AiE9EiE5Q6O8qn/lXTXRQgyXZ7oH/KoEPgGS44RcR4EBfKQDZPMz2xWpyES44Qesf1QEgKHV+bYgxY6CdKEMpoCN3aL3GpPJO8PsrKIzkz/mDvtBrQ2U59Kn2lfHSVp2f4jhAuZwIEiRzSIsac4LFsuqypaIIE9ZgpHDiRHGiqW6lk61FxqUyw+Ey/xQP/AGJPrmunhLqBmzeKXJt5yOVQ+DI8xHsj8q3gmwnEIypA8WvQAcUcqoSGoy1hAJA+o8CmraAgcBGp5Uoxu3Js1p5x/AUt2/tfOstoPUSYMfOPH0Cl7S6C0WgkkNSZlGhqcMrUswBJitYvEBoDekIkwM1pMTA5mBQ+CxpbMp46z666exZWZJ/p3VzmQQsFQM1oZSRmVynFoX5C0q7iD7tKqW2OkR67bS0IdQRmKkLVYmDlAuo/2abvuoOJSCDnSkkEG0EXkcTMVM+lJBBAIOoIBB7xxra6GkH57KOIZSorUJTs7bCXmwsKChpnT5KjeQJvI5VNv9QIPMEf2RUyMGFGAVIQB/DbCrza0Wm9D7QwmU+UtSVAyVIyXOsQB30+2zARYgJS0gFLwyXSsStN0Z0hRBWQL2MjKvl2HlTTA9NAlxQdR4snyhdQGnW87nakK34RkSV6jVQIhKcoERbQXm5EnWk+MXWGEwSBw/Wz1SVpthhH23L2XCIbWlK0EKSUkJINiFEE+mwodf76n/QV98V5z0M6RnDOhCz4lZhQ8wmwUOXb2V6Ms/rif9BX3xTBDQ1oA1hdTs+1i0sLtdDUJpQeL2gG1QUOmwOZDZUL8Lcfzol50JEn+p7AKWO7WIUU5QmPON/UNKZDSdC2Jop/0qmJ3b+k/sV/lWL2okGN28bxZpceuNO2tNY5eUFSQr+UxbuP50DtDpIlq6kEAibhRsDBnKDBvpRYZVXgj/0qn6N/6lf5UahUgG4kTBEH0jgaRbM6TJekpTIGvlCJ08oCaIc2zlN0ymQOrMgc+2phlS8Ec+7UKHqCcxa1EQyspVHWzIgT6Zt3cKlYYINcSeSVsoFE4xrS1NG1yK7qLDptUtdWMktFUu7SsrzjpP8AvTvePuivR6846T/vTvePuiuf2r/EOPVP9m/yHh0V12Gyk4dqRfIPdU+JaiMiUqveTFqpe0NmYtxDSmVEN7lNg4U3SCTYU06NYfEMKcVilyICU5nM0GSTrpwrpQNa5jRTOgXOmye4naU5Ac+iR7Z/KsAd4so9s/lUCXluOKKlANGISRBNovPCTPbatp2emf2jcdx+O1G+IN0rNrg7QiWErnrtAD/CqfsMVxjMQER4sxzJH4E1wjBiQd43aOHAGfOorF5ViJT6xUY1l4XhkrcDTJCoxJURkbBkWlRHrtRbLZJOdtKR2KzT9gqLBpSlOVRT7QohCx1oXmgaSDGvEXv28quVrL30hUwGmawIROWLile115HEZEqktuDqAEgkovBI076nS8c2a0nsrW0h49v+Rf3kUvaGXW5eC1jIzy1H2VXTssjg99Wn/sqVOBI+a99Wj46seQ8j6jWZDyPqNJ4RWIbEP68yq+cPGqXR3oQP+daewajoH09oQj8V08xWDDiShaSUnhcaXFx21Wk7EcBH6qkjKAPHLEHrEk3vMx+MaW2AbUVY93mV3+jFz5WJ+ra+KuV7JWY62I+rav8A7qmVsIwIwwkgkgvuaiQADxmBftqNzZDij+6DqgJH6woSBAGl7Ae/nR4Pip9vd5lDO9Hyq5OInnkQPcsVGOjhBJCsRf8AwIPvXRzuwVCMuGzAFQ/eFiQICDHMjXlA1rDst0pjwQQYJnELJlMhPaRCjx7OVFhupS8hLYz/AF5lBr6Pk/TfVI/7KFd6KE8Xvqkf9lXLZuzw0jKlKhPWIJUrrEAG5vworIeR9RoLjhoPJYPstmf+UfMrz49Dj5z31KP+2rhsIqDzSFZpRhyjMsAFUKEGATw7aY5DyPqNBHEBrEZ1yAlhRNiT5adBxqfUCKnWExZIIIi7DZSo2lNceohbME+Wqe3qH8652W2FMIzAK6tybzftoLam0gMiihwJEklSIAEAXqTY+0kFpMBahe6UFQ1PEWroZ0yRqdzY6JBQpaP5Tb1GaQdIcKGcp67w1UhSwkDkSctwTwqz4PHockJmUxIUkpN5gwRpY+qluJeDQcUYUvOQAfWPRFHGSTmhcFUhthOvg6JEzGISAO8dlMGHCtRysFK02OR8Lj+ZHG9J9s459xZCFOda2RsIgeg/3at7NbxuYBsu7wmVFYAAgxJOhFbIFak7SbwzXjnCpxVw3EQfNA4X1mpAkuN71aloGuVObQdg1NC4dxYQUPoS9IIcWgZVAd/L1VG9hQMoDq2kqOi1pM9gPOsxG29WmaK8aUUTeJd13qjaFENYgeiAImD2URhH3cwAdWAbRu3tbRdYgD01zhejbKTIeXOabOkDnoDHfQK9kOsOEsuApIsSvmdNeYGnKjoFVVZTtctnxo6vnJHvB/Cqd0mM4l09o+6Kc7PZG8T4S7MqBSkJUEzqmVHXupP0mH6073j7ori9stGG2m3qun2ZUyHgrjgP3Zn/AE/+Bpi7hUKMlInnF/WL0u2d+7sDiUQPqzTFTxv1FHst+dOw1DGnwCTlAL3V2lLDjGUrgpMgkTnTEgTxV7xTNl5KkhQ0PaO7UWqqdINq4neLRh8iUJCEkqTfMqTIPEAC9WRbZULZv/XLHqn+zW5qT9SyoGj6aZodna4LyW8nlIUuZmMqgINtTP2VMjCOW8co8fJT+Vacw6jFjbkB8VB9I3nN0UoBTNiZEkccsGQRb11bgDoQtJH5Jm84UAqUUgDXqk691Rl7MkwQoEgApBtzmaR9GmnQs7wqBIsCvMOM9UGCba1Y21nMQSDABskiJnjJB004emgII1IwQdBqlqRJipQsl5okEHdLsdfKRXTSeuP5j9lRbTeyOpUATlacMDU9ZGk1Up0cR7ooxp4H2TBxYSJUoJHMmBy1pW7trKT1AoAmCl5q45wVCKrXSHpU+20VIw63bhO7UGwFFRyibniRwpJh9pY1UFbLLXZuG1q9PWAmm6HYl7o2r0vBY9LgFwFH5mdCjbj1SRUe2tqN4ZpTjihYEpTmAKyOCQdTeqOxjsQDJccSeaGmE25WBI9dBbXBeUC4pa1TADiikDTyfm6cRWcjnNGQz8VrFE1zszl4Kz4PpkjEM4gpBZU2iQVKTcmQmL620pr0f2lvlOjeJWUqsApJITJGg4aV5S/h20zmav3qP2z21rDOZAVMylQ+ehxQiNAY5G8Gl2SSVF6iYfBGQbtQvYNq41TICobywcxW6G40jW0a1NhHXFE50BIEQQsKmdeAj+teTYpeJfaJUttKCmSEbxOfL5+ac3Ezb7KVbKw7wczIxaioqCldZSlKAAGUlROblmidL1o2YkVcKLEWaute8ZazLXlbO1Hc0KDoFwFIcX7gLH+71O7tVYiDiLj6Veon/DWmKNiHAO1emxSPamE3uI3cxmw6hMaddNUzD7VXmCivEdoLrh9Yy61b9kPZ3mlSTOHVczP7Qc70vaHBzRxC1hjLCTXUhMXsF1KbuLcm3VQTHGTKxaw9NQYTY7yiUhbiP52ilP2Od3qq4PvBCSpRhIEk8hSN3pS2FEdRMXBW4lMgWzAXt6qq4pfKL2FsosBWZQUVHUJy/iZ4+ukPSFtbzyAgQC7uyqeABkjnYH7KJf6VNqCkFSUyB1wVEQdesUhOmhBNBKddxLzIwySGmiFZyOrpBPbY2762jZdFSsnvvFEYrFjCEJDTYSPJWtxKSq3WNxJvXSNtuKUkBsHPZASsKzazcaRFQ7f2gcxTlukxESJ0B7jIoroyEytx0+MQooA4DnFtZm9aOIAqhAJNE42TgShCguJWolQHCRET3UHjejqVBITkWE6B1IVHcYpgvajY4n0A0lxHSwicuHdIvFiDbSxEX76Wxc9K0LKDNEI2IQY3eGI57sW9EVwdkEzkTh5Qct2ha2a1j53vqrY/pPjN44ptDqUqQAhMJISqUk2PYFCe2imelSm3FKDLqgu6hlSJVBvrI1A42HZU7znRVdFKq2YbYqZCnYWUxlAEJTl0hPGKpvSY/rTvePuis6OdKVM5w8l5YWqetcpvECVG0SeGlQbWxSXnluJsFG0wDYR+FcvtOS/GM9fVdTs1pEhOqnRM9rLxG6w3g6oKWr9fLci1pE2p30Uxb6kqGKU2VyCkIVMCLjvmgCwgttFSQTuk68uzrpplsbDIzKCAgC0wDcXiDnMGb0/EX3G7KBIytZecc61PBGv7JQq95mbn8Ymh9rOBrDuLSSlaBIJglJJiYkA6nspipzIQDcHukdp5j7e+uX0NuDKqD2EAjncGxFtKYvuIWAY0alQh0sfP/wAlPD+En86e9NNtrw+5DaoKs0gBJNssGFA2uamw7+AUpSN2xmSYMNIPAG1u3Q3re29hDGBtW8yEZvmzMwI1GmX31tGCHgyDJZSlrmERnNJujfSF93EJQtUpOaBkSCeqYuBzq2OOluSIMnL1l5QSAVKIm06+hPZSbZPRTwZ1L29zZAerliZSQLz21YlMSjLJB84RM8SJB7fXVWlzC/6dCuAODfqSlO1AFFXi+P8AHbi//wDPsrvGrzKQbXYWbGRct6Hj30Udmf5rotHzPgqDag8YmIHiXNRbykcLUuTm3iPdMDQeB9lXNpbNQ7kz5uosLTlUpNxpMESOw1GuN3vYUpEWKIM3jXTWmJQs/OR7Cvjqr7TZU0VttHqeUpCOqCpRzK1J5g8NTT1stWBHfStlgEr7pXTmNWpcNpyg2SQZJ9J491BYvCu3UsLJB1JBOvZQQAHzXOcbwW/32qRLQKSohQjzlE+4muG/tIHMtd8812G2WmQIW9pqO5d6qiYEgahJ1UOPADXVXdSfZDTScRKkkNSLQBe50k2FuM2pphlSoagkQCFrk9nd2TQytmKSYyrVoJCRB9a6ptuZezBFFZhfdIByKue3GUqYJ60BEpS0SZvFwJtpPZNUzF41Ex4wEKKTHcOz7NbUfhMIoIIJWEm2QkpHqCiL1VcVgFlUhxpqD+zLVxwgyq9QWqOV2giiHDkjb9J0q3dH2Fq3ikbwjLAWZIkEggEROs2vBFcY3aruHkvuZQNFEZJB+agK6xPGySLa1DsXCqDQkBJnVAUgK/xZZ/uKGxeDSVneNtKVzUlajl4Ccp99A23tBLA05Iu7upUkKDAdL1OqLaXyFE+LWUASQbJUNCCOUGvRtiY15Lbbq2y46nDLJbb1XDsDLJ1IvXnjOyGyoDcs+woW53TXpnRdvKWABph1QP8A6tGLUJHBtNYKF0Ra0nik+P2xj8UlxDOHcaERDiA1CrFPWWcyuElKYsaPZ2bh+ulze4h0pyqAA8XKeulK0pQEgkHrKM6d1WFKyTfWgndkqNwvOSZO9kpA7Gkwkq7VV0GFKPz1JLs/YOHzKCm1vJ+agOOPZSCITnGVtKbGQSddauxaAAAEAAADkIsKG2ds8NwStSiJi+VIngG0wn3ntqfE4kC1ydYAKj3wOFbPdVYMYG6BRItpLyuOwlPkNm4mTnOvOBFaaVJcFrL4DmBM8zPGodpPgrcN9ALgiIyG8iwub1vDuyVkJUZM2Qox1lC8CxtoeysXg0TDCKrHhQTwqXG45CR1lBJM2Mi41tqKSr2qdPFExwWvlOmTSk3NKca4Ih2gnaxvaKVWKkZibBKibcOA41j1LPFE1GaoN2ts6Vy7XbOn986RtOhOxq+7MYUWWju0qG7TBLik8OUVIy9kJhtIIseu4r/jFLcE4oIAC3ABIACwAACQLRyFT79X0j3tj4a68ForE0huoLzchZfOetb2ttFRywI1FiTy1lIqLZOLWp0ASLG5E8DwtXe+V9I77Y+Gs3yvpHfbHw0WI69WhUvx3aKqpeWgdUCdQUkJgzrex/u9W3ZThVhmi5fMCYIuDmMmeM1xvlfSO+2PhrN+r6R32x8NPydo3wAWa9oXNisbWOJD9VKUPqikYlaRBggQRJPA6GATA19VFMbTv1wEjmM5v7A99K9+r6R32x8Nb36vpHvbHw0tJaLx/FOMDWil5WSlG11Qsf6Ln3kUDvlfSO+2PhrkqJUFZ3ZAIBzjQxI8nsFZ4pqDd1g6lpeZnnqKUYvawSOqCT3f3J7IpUoOKBziSqc3V58NPR6Kt2+V9I77Y+Gs3yvpHfbHw0VrnNoABbQBDZ7kJJBVNRghIllBA4ZANf8A1qRWHEQGsomeqVJ9wFW7fK+ke9sfDWb5X0j3tj4aSwRsPzzTXehtVN8CHmOfWuVOpTk2QI4SlXv9dWvfK+ke9sfDWb5X0j3tj4aowA6R89VBagNarBSlSYcQozqAm3ovNL/0ZMdRHeWl29Oeau++V9I97Y+Gs3yvpHfbHw1bYQ3QD881DagdJVUwezEpJUrKSBIyJctAM6k+6osXhgVKIzcI/eBeBwSIjuq4b5X0jvtj4azfK+kd9sfDVYOdaHkp3ptKKm4ZjKoFUwL28IPPzhB9NXTYg8azH/jqPLVwHSud8r6R32x8NcHys+d3NGWc40mY8nnRBl1wICo2hpFCVY3WAe/mKi3JHbSTfK+kd9sfDWb5X0jvtj4aaxTu+yxvN2p5nI1qtuOOBbkOPIlarDDuLBGY5SFCxGWO6iN8r6R72x8NclZOq3fbHw0QnO6qqw60EHnRIOId7/A3vzrSsU4J/WV9xwjv50YU/wCN32x8Ncloec77f/61DO7dV/b28kqfeUQoIzrclKg4WkoTmsDIWQuMtjlkHvod5l8zLo0Nm0ASeF1TTpeGTBu5p5/9KhODSRqv2q5ds7VbC+69uaahEZGRK8s2ynHuLyONuZBJAQVKBGglSbE9kcaI2BtDFIUG32nlNnRRQqUHkSdU+uO6vTP0c2RfPP8AP/Shzs1vkr2jQT9rxtaA5mkVRRBgdeDiq45XbOgp6rZLXmn2jUg2U0OCva/pXKm7QjeMgV0mWlgX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58378" name="Picture 10" descr="http://festival.1september.ru/articles/517702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989138"/>
            <a:ext cx="6553200" cy="4679950"/>
          </a:xfrm>
          <a:prstGeom prst="rect">
            <a:avLst/>
          </a:prstGeom>
          <a:noFill/>
          <a:ln w="76200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26628" name="Прямоугольник 9"/>
          <p:cNvSpPr>
            <a:spLocks noChangeArrowheads="1"/>
          </p:cNvSpPr>
          <p:nvPr/>
        </p:nvSpPr>
        <p:spPr bwMode="auto">
          <a:xfrm>
            <a:off x="179388" y="44450"/>
            <a:ext cx="8785225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latin typeface="Arial Black" pitchFamily="34" charset="0"/>
              </a:rPr>
              <a:t>Экологический след</a:t>
            </a:r>
            <a:r>
              <a:rPr lang="ru-RU" sz="2800" i="1">
                <a:latin typeface="Calibri" pitchFamily="34" charset="0"/>
              </a:rPr>
              <a:t> </a:t>
            </a:r>
            <a:r>
              <a:rPr lang="ru-RU" i="1">
                <a:latin typeface="Calibri" pitchFamily="34" charset="0"/>
              </a:rPr>
              <a:t>—</a:t>
            </a:r>
            <a:r>
              <a:rPr lang="ru-RU" i="1">
                <a:latin typeface="Arial Black" pitchFamily="34" charset="0"/>
              </a:rPr>
              <a:t> мера воздействия человека на среду обитания, которая позволяет рассчитать размеры прилегающей территории, необходимой для производства потребляемых нами ресурсов и хранения отходов.</a:t>
            </a:r>
          </a:p>
          <a:p>
            <a:endParaRPr lang="ru-RU" sz="2800" i="1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img13.nnm.ru/1/1/2/f/2/5bb4f5dc407b67c818aa9c0a52b.gif"/>
          <p:cNvPicPr>
            <a:picLocks noChangeAspect="1" noChangeArrowheads="1"/>
          </p:cNvPicPr>
          <p:nvPr/>
        </p:nvPicPr>
        <p:blipFill>
          <a:blip r:embed="rId2"/>
          <a:srcRect b="13937"/>
          <a:stretch>
            <a:fillRect/>
          </a:stretch>
        </p:blipFill>
        <p:spPr bwMode="auto">
          <a:xfrm>
            <a:off x="3167063" y="1052513"/>
            <a:ext cx="5976937" cy="5476875"/>
          </a:xfrm>
          <a:prstGeom prst="rect">
            <a:avLst/>
          </a:prstGeom>
          <a:noFill/>
          <a:ln w="76200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 rot="-2596596">
            <a:off x="-460375" y="3128963"/>
            <a:ext cx="3108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Calibri" pitchFamily="34" charset="0"/>
              </a:rPr>
              <a:t> </a:t>
            </a:r>
            <a:endParaRPr lang="ru-RU">
              <a:latin typeface="Arial Black" pitchFamily="34" charset="0"/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250825" y="2157413"/>
            <a:ext cx="2736850" cy="371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2000">
                <a:latin typeface="Arial Black" pitchFamily="34" charset="0"/>
              </a:rPr>
              <a:t>Этой единицей измерения можно определить </a:t>
            </a:r>
          </a:p>
          <a:p>
            <a:pPr algn="just"/>
            <a:r>
              <a:rPr lang="ru-RU" sz="2000">
                <a:latin typeface="Arial Black" pitchFamily="34" charset="0"/>
              </a:rPr>
              <a:t>соотношение между своими потребностями  и объемами эколо-</a:t>
            </a:r>
          </a:p>
          <a:p>
            <a:pPr algn="just"/>
            <a:r>
              <a:rPr lang="ru-RU" sz="2000">
                <a:latin typeface="Arial Black" pitchFamily="34" charset="0"/>
              </a:rPr>
              <a:t>гических ресур-</a:t>
            </a:r>
          </a:p>
          <a:p>
            <a:pPr algn="just"/>
            <a:r>
              <a:rPr lang="ru-RU" sz="2000">
                <a:latin typeface="Arial Black" pitchFamily="34" charset="0"/>
              </a:rPr>
              <a:t>сов</a:t>
            </a:r>
          </a:p>
          <a:p>
            <a:endParaRPr lang="ru-RU" sz="2000">
              <a:latin typeface="Arial Black" pitchFamily="34" charset="0"/>
            </a:endParaRPr>
          </a:p>
          <a:p>
            <a:endParaRPr lang="ru-RU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950913" y="146050"/>
            <a:ext cx="68183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400">
                <a:latin typeface="Arial Black" pitchFamily="34" charset="0"/>
              </a:rPr>
              <a:t>ФАКТОРЫ ВЛИЯНИЯ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1"/>
          <p:cNvSpPr>
            <a:spLocks noChangeArrowheads="1"/>
          </p:cNvSpPr>
          <p:nvPr/>
        </p:nvSpPr>
        <p:spPr bwMode="auto">
          <a:xfrm>
            <a:off x="0" y="0"/>
            <a:ext cx="91440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6000" b="1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Узнай свой экологический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6000" b="1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след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1"/>
          <p:cNvSpPr>
            <a:spLocks noChangeArrowheads="1"/>
          </p:cNvSpPr>
          <p:nvPr/>
        </p:nvSpPr>
        <p:spPr bwMode="auto">
          <a:xfrm>
            <a:off x="642910" y="0"/>
            <a:ext cx="7929619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Жилье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1.1. Площадь вашего жилья позволяет держать кошку, а собаке нормальных размеров было бы тесновато +7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1.2. Большая, просторная квартира +12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000000"/>
              </a:solidFill>
              <a:latin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1.3. Коттедж на две семьи +23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000000"/>
              </a:solidFill>
              <a:latin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Полученные очки за первый вопрос разделите на то количество людей, которое живет в вашей квартире или в вашем доме.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1"/>
          <p:cNvSpPr>
            <a:spLocks noChangeArrowheads="1"/>
          </p:cNvSpPr>
          <p:nvPr/>
        </p:nvSpPr>
        <p:spPr bwMode="auto">
          <a:xfrm>
            <a:off x="0" y="0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Использование энергии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2.1. Для отопления вашего дома используется нефть, природный газ или уголь +45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2.2. Для отопления вашего дома используется энергия воды, солнца или ветра +2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2.3. Большинство из нас получает электроэнергию из горючих ископаемых, поэтому добавьте себе +75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2.4 Отопление вашего дома устроено так, что вы можете его регулировать в зависимости от погоды -10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2.5. Дома вы тепло одеты, а ночью укрываетесь двумя одеялами -5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2.6. Выходя из комнаты, вы всегда гасите в ней свет -10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2.7. Вы всегда выключаете свои бытовые приборы, не оставляя их в дежурном режиме -10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1"/>
          <p:cNvSpPr>
            <a:spLocks noChangeArrowheads="1"/>
          </p:cNvSpPr>
          <p:nvPr/>
        </p:nvSpPr>
        <p:spPr bwMode="auto">
          <a:xfrm>
            <a:off x="1" y="0"/>
            <a:ext cx="850109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Транспорт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3.1. На работу выездите городским транспортом +25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3.2. На работу вы идете пешком или едете на велосипеде +3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3.3. Вы ездите на обычном легковом автомобиле +45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3.4. Вы используете большой и мощный автомобиль с полным приводом +75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3.5. В последний отпуск вы летели самолетом +85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3.6. В отпуск вы ехали на поезде, причем путь занял до 12 часов +10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3.7. В отпуск вы ехали на поезде, причем путь занял более 12 часов +20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1"/>
          <p:cNvSpPr>
            <a:spLocks noChangeArrowheads="1"/>
          </p:cNvSpPr>
          <p:nvPr/>
        </p:nvSpPr>
        <p:spPr bwMode="auto">
          <a:xfrm>
            <a:off x="1" y="214290"/>
            <a:ext cx="8858279" cy="784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4. Питание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4.1. В продуктовом магазине вы покупаете в основном свежие продукты местного производства, из которых сами готовите обед +2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4.2. Вы предпочитаете уже обработанные продукты, полуфабрикаты, нуждающиеся только в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разогреве,а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также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консервы,несмотрите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 где они произведены +14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4.3. В основном вы покупаете готовые продукты, но стараетесь, чтобы они были произведены поближе к дому +5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4.4. Вы едите мясо 2-3 раза в неделю +50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4.5. Вы едите мясо три раза в день +85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4.6. Предпочитаете вегетарианскую пищу +30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1"/>
          <p:cNvSpPr>
            <a:spLocks noChangeArrowheads="1"/>
          </p:cNvSpPr>
          <p:nvPr/>
        </p:nvSpPr>
        <p:spPr bwMode="auto">
          <a:xfrm>
            <a:off x="285720" y="428604"/>
            <a:ext cx="850105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Использование воды и бумаги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5.1. Вы принимаете ванну ежедневно +14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5.2. Вы принимаете ванну один-два раза в неделю +2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5.3. Вместо ванны вы ежедневно принимаете душ +4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5.4. Время от времени вы поливаете приусадебный участок или моете свой автомобиль из шланга +4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5.5. Если вы хотите прочитать книгу, то всегда покупаете ее +2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5.6. Иногда вы берете книги в библиотеке или одалживаете у знакомых -1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5.7. Прочитав газету, вы ее выбрасываете +10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5 8 Выписываемые или покупаемые вами газеты читает после вас еще кто-то +5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1"/>
          <p:cNvSpPr>
            <a:spLocks noChangeArrowheads="1"/>
          </p:cNvSpPr>
          <p:nvPr/>
        </p:nvSpPr>
        <p:spPr bwMode="auto">
          <a:xfrm>
            <a:off x="0" y="0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Бытовые отходы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6.1. Все мы создаем массу отбросов и мусора, поэтому добавьте себе: +100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6.2. За последний месяц вы хоть раз сдавали бутылки -15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6.3. выбрасывая мусор, вы откладываете в отдельный контейнер макулатуру -17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6.4. Вы сдаете пустые банки из-под напитков и консервов -10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6.5. Вы выбрасываете в отдельный контейнер пластиковую упаковку -8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6.6. Вы стараетесь покупать в основном не фасованные, а развесные товары; полученную в магазине упаковку используете в хозяйстве -15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6.7. Из домашних отходов вы делаете компост для удобрения своего участка -5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1"/>
          <p:cNvSpPr>
            <a:spLocks noChangeArrowheads="1"/>
          </p:cNvSpPr>
          <p:nvPr/>
        </p:nvSpPr>
        <p:spPr bwMode="auto">
          <a:xfrm>
            <a:off x="0" y="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Подводим итоги: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Разделите полученный результат на сто и Вы узнаете, сколько гектаров земной поверхности нужно, чтобы удовлетворить все ваши потребности!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Чтобы всем нам хватило одной планеты, на 1 человека должно приходиться не более 1,8 га продуктивной земли.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428604"/>
            <a:ext cx="75724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Для сравнения: средний житель США использует 12,2 га (5,3 планеты</a:t>
            </a:r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!),</a:t>
            </a:r>
          </a:p>
          <a:p>
            <a:pPr lvl="0" eaLnBrk="0" hangingPunct="0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средний европеец - 5,7 га (2,8 планеты), </a:t>
            </a:r>
            <a:endParaRPr lang="ru-RU" sz="3200" b="1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а </a:t>
            </a:r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средний житель Мозамбика - всего 0,7 га (0,4 планеты).</a:t>
            </a:r>
            <a:endParaRPr lang="ru-RU" sz="3200" b="1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ru-RU" sz="3200" b="1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sz="3200" b="1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Средний </a:t>
            </a:r>
            <a:r>
              <a:rPr lang="ru-RU" sz="320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житель России использует 4,4 га (2,5 планеты).</a:t>
            </a:r>
            <a:endParaRPr lang="ru-RU" sz="32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Группа 40"/>
          <p:cNvGrpSpPr>
            <a:grpSpLocks/>
          </p:cNvGrpSpPr>
          <p:nvPr/>
        </p:nvGrpSpPr>
        <p:grpSpPr bwMode="auto">
          <a:xfrm rot="-5400000">
            <a:off x="3887787" y="1628776"/>
            <a:ext cx="1368425" cy="9144000"/>
            <a:chOff x="0" y="260648"/>
            <a:chExt cx="1556792" cy="6597352"/>
          </a:xfrm>
        </p:grpSpPr>
        <p:pic>
          <p:nvPicPr>
            <p:cNvPr id="51206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260648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07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940835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08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621022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09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301208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02" name="Прямоугольник 6"/>
          <p:cNvSpPr>
            <a:spLocks noChangeArrowheads="1"/>
          </p:cNvSpPr>
          <p:nvPr/>
        </p:nvSpPr>
        <p:spPr bwMode="auto">
          <a:xfrm>
            <a:off x="1835150" y="1700213"/>
            <a:ext cx="50228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>
              <a:latin typeface="Calibri" pitchFamily="34" charset="0"/>
            </a:endParaRPr>
          </a:p>
        </p:txBody>
      </p:sp>
      <p:sp>
        <p:nvSpPr>
          <p:cNvPr id="51203" name="Прямоугольник 8"/>
          <p:cNvSpPr>
            <a:spLocks noChangeArrowheads="1"/>
          </p:cNvSpPr>
          <p:nvPr/>
        </p:nvSpPr>
        <p:spPr bwMode="auto">
          <a:xfrm flipV="1">
            <a:off x="987425" y="76835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endParaRPr lang="ru-RU" sz="3200" b="1">
              <a:latin typeface="Arial Black" pitchFamily="34" charset="0"/>
            </a:endParaRPr>
          </a:p>
        </p:txBody>
      </p:sp>
      <p:sp>
        <p:nvSpPr>
          <p:cNvPr id="51204" name="Text Box 9"/>
          <p:cNvSpPr txBox="1">
            <a:spLocks noChangeArrowheads="1"/>
          </p:cNvSpPr>
          <p:nvPr/>
        </p:nvSpPr>
        <p:spPr bwMode="auto">
          <a:xfrm>
            <a:off x="323850" y="179388"/>
            <a:ext cx="8569325" cy="662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/>
              <a:t>   </a:t>
            </a:r>
            <a:r>
              <a:rPr lang="ru-RU" sz="3600" b="1">
                <a:latin typeface="Arial Black" pitchFamily="34" charset="0"/>
              </a:rPr>
              <a:t>ЧТО МЫ МОЖЕМ СДЕЛАТЬ?</a:t>
            </a:r>
          </a:p>
          <a:p>
            <a:endParaRPr lang="ru-RU" sz="3600" b="1">
              <a:latin typeface="Arial Black" pitchFamily="34" charset="0"/>
            </a:endParaRPr>
          </a:p>
          <a:p>
            <a:pPr>
              <a:buFontTx/>
              <a:buChar char="•"/>
            </a:pPr>
            <a:r>
              <a:rPr lang="ru-RU" b="1"/>
              <a:t>Максимально будем использовать естественное освещение. Чаще протирать лампочки.</a:t>
            </a:r>
          </a:p>
          <a:p>
            <a:pPr>
              <a:buFontTx/>
              <a:buChar char="•"/>
            </a:pPr>
            <a:r>
              <a:rPr lang="ru-RU" b="1"/>
              <a:t>Телевизоры, видеомагнитофоны, компьютеры и некоторые другие приборы не оставлять даже в «спящем» режиме.</a:t>
            </a:r>
          </a:p>
          <a:p>
            <a:pPr>
              <a:buFontTx/>
              <a:buChar char="•"/>
            </a:pPr>
            <a:r>
              <a:rPr lang="ru-RU" b="1"/>
              <a:t>Экономить энергию при стирке, устанавливая более низкую температуру.</a:t>
            </a:r>
          </a:p>
          <a:p>
            <a:pPr>
              <a:buFontTx/>
              <a:buChar char="•"/>
            </a:pPr>
            <a:r>
              <a:rPr lang="ru-RU" b="1"/>
              <a:t>В перерывах работы за компьютером выключать мониторы кнопкой.</a:t>
            </a:r>
          </a:p>
          <a:p>
            <a:pPr>
              <a:buFontTx/>
              <a:buChar char="•"/>
            </a:pPr>
            <a:r>
              <a:rPr lang="ru-RU" b="1"/>
              <a:t>Установить счетчик для более экономичного тарифа по электроэнергии.</a:t>
            </a:r>
          </a:p>
          <a:p>
            <a:pPr>
              <a:buFontTx/>
              <a:buChar char="•"/>
            </a:pPr>
            <a:endParaRPr lang="ru-RU"/>
          </a:p>
          <a:p>
            <a:r>
              <a:rPr lang="ru-RU" b="1"/>
              <a:t>В течение  нескольких лет </a:t>
            </a:r>
          </a:p>
          <a:p>
            <a:r>
              <a:rPr lang="ru-RU" b="1"/>
              <a:t>ученики нашей школы участвуют</a:t>
            </a:r>
          </a:p>
          <a:p>
            <a:r>
              <a:rPr lang="ru-RU" b="1"/>
              <a:t> в международной акции </a:t>
            </a:r>
          </a:p>
          <a:p>
            <a:r>
              <a:rPr lang="ru-RU" b="1"/>
              <a:t>«Час Земли», которая направлена </a:t>
            </a:r>
          </a:p>
          <a:p>
            <a:r>
              <a:rPr lang="ru-RU" b="1"/>
              <a:t>на привлечение внимания людей</a:t>
            </a:r>
          </a:p>
          <a:p>
            <a:r>
              <a:rPr lang="ru-RU" b="1"/>
              <a:t> к электросбережению.</a:t>
            </a:r>
            <a:endParaRPr lang="ru-RU" b="1">
              <a:solidFill>
                <a:srgbClr val="92D050"/>
              </a:solidFill>
            </a:endParaRPr>
          </a:p>
          <a:p>
            <a:endParaRPr lang="ru-RU" b="1">
              <a:solidFill>
                <a:srgbClr val="92D050"/>
              </a:solidFill>
            </a:endParaRPr>
          </a:p>
          <a:p>
            <a:endParaRPr lang="ru-RU" b="1">
              <a:solidFill>
                <a:srgbClr val="92D050"/>
              </a:solidFill>
            </a:endParaRPr>
          </a:p>
          <a:p>
            <a:endParaRPr lang="ru-RU" sz="3200" b="1"/>
          </a:p>
        </p:txBody>
      </p:sp>
      <p:pic>
        <p:nvPicPr>
          <p:cNvPr id="51205" name="Picture 2" descr="C:\Documents and Settings\MASHA\Рабочий стол\eh_60_logo_eps_large__resized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716338"/>
            <a:ext cx="4087812" cy="2811462"/>
          </a:xfrm>
          <a:prstGeom prst="rect">
            <a:avLst/>
          </a:prstGeom>
          <a:noFill/>
          <a:ln w="76200">
            <a:solidFill>
              <a:srgbClr val="99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Группа 40"/>
          <p:cNvGrpSpPr>
            <a:grpSpLocks/>
          </p:cNvGrpSpPr>
          <p:nvPr/>
        </p:nvGrpSpPr>
        <p:grpSpPr bwMode="auto">
          <a:xfrm rot="-5400000">
            <a:off x="3887787" y="1628776"/>
            <a:ext cx="1368425" cy="9144000"/>
            <a:chOff x="0" y="260648"/>
            <a:chExt cx="1556792" cy="6597352"/>
          </a:xfrm>
        </p:grpSpPr>
        <p:pic>
          <p:nvPicPr>
            <p:cNvPr id="52230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260648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31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940835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32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621022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33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301208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2226" name="Прямоугольник 6"/>
          <p:cNvSpPr>
            <a:spLocks noChangeArrowheads="1"/>
          </p:cNvSpPr>
          <p:nvPr/>
        </p:nvSpPr>
        <p:spPr bwMode="auto">
          <a:xfrm>
            <a:off x="1835150" y="1700213"/>
            <a:ext cx="50228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>
              <a:latin typeface="Calibri" pitchFamily="34" charset="0"/>
            </a:endParaRPr>
          </a:p>
        </p:txBody>
      </p:sp>
      <p:sp>
        <p:nvSpPr>
          <p:cNvPr id="52227" name="Прямоугольник 8"/>
          <p:cNvSpPr>
            <a:spLocks noChangeArrowheads="1"/>
          </p:cNvSpPr>
          <p:nvPr/>
        </p:nvSpPr>
        <p:spPr bwMode="auto">
          <a:xfrm flipV="1">
            <a:off x="987425" y="76835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endParaRPr lang="ru-RU" sz="3200" b="1">
              <a:latin typeface="Arial Black" pitchFamily="34" charset="0"/>
            </a:endParaRPr>
          </a:p>
        </p:txBody>
      </p:sp>
      <p:sp>
        <p:nvSpPr>
          <p:cNvPr id="52228" name="Text Box 9"/>
          <p:cNvSpPr txBox="1">
            <a:spLocks noChangeArrowheads="1"/>
          </p:cNvSpPr>
          <p:nvPr/>
        </p:nvSpPr>
        <p:spPr bwMode="auto">
          <a:xfrm>
            <a:off x="468313" y="423863"/>
            <a:ext cx="8280400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latin typeface="Arial Black" pitchFamily="34" charset="0"/>
              </a:rPr>
              <a:t>ЧТО МЫ МОЖЕМ СДЕЛАТЬ?</a:t>
            </a:r>
          </a:p>
          <a:p>
            <a:pPr>
              <a:buFontTx/>
              <a:buChar char="•"/>
            </a:pPr>
            <a:r>
              <a:rPr lang="ru-RU" b="1"/>
              <a:t>будем избегать полуфабрикатов</a:t>
            </a:r>
          </a:p>
          <a:p>
            <a:pPr>
              <a:buFontTx/>
              <a:buChar char="•"/>
            </a:pPr>
            <a:r>
              <a:rPr lang="ru-RU" b="1"/>
              <a:t>сократим потребление мяса</a:t>
            </a:r>
          </a:p>
          <a:p>
            <a:pPr>
              <a:buFontTx/>
              <a:buChar char="•"/>
            </a:pPr>
            <a:r>
              <a:rPr lang="ru-RU" b="1"/>
              <a:t>будем есть сезонные продукты</a:t>
            </a:r>
          </a:p>
          <a:p>
            <a:pPr>
              <a:buFontTx/>
              <a:buChar char="•"/>
            </a:pPr>
            <a:r>
              <a:rPr lang="ru-RU" b="1"/>
              <a:t>не будем выбрасывать еду</a:t>
            </a:r>
          </a:p>
          <a:p>
            <a:pPr>
              <a:buFontTx/>
              <a:buChar char="•"/>
            </a:pPr>
            <a:r>
              <a:rPr lang="ru-RU" b="1"/>
              <a:t>будем выращивать свои фрукты и овощи</a:t>
            </a:r>
          </a:p>
          <a:p>
            <a:pPr>
              <a:buFontTx/>
              <a:buChar char="•"/>
            </a:pPr>
            <a:r>
              <a:rPr lang="ru-RU" b="1"/>
              <a:t>будем использовать холщовые сумки при походе в магазин</a:t>
            </a:r>
          </a:p>
          <a:p>
            <a:pPr>
              <a:buFontTx/>
              <a:buChar char="•"/>
            </a:pPr>
            <a:r>
              <a:rPr lang="ru-RU" b="1"/>
              <a:t>будем регулировать температуру в холодильнике в зависимости от наполненности продуктами</a:t>
            </a:r>
          </a:p>
          <a:p>
            <a:pPr>
              <a:buFontTx/>
              <a:buChar char="•"/>
            </a:pPr>
            <a:endParaRPr lang="ru-RU" sz="2400" b="1"/>
          </a:p>
          <a:p>
            <a:endParaRPr lang="ru-RU" sz="2400" b="1"/>
          </a:p>
        </p:txBody>
      </p:sp>
      <p:pic>
        <p:nvPicPr>
          <p:cNvPr id="52229" name="Picture 2" descr="C:\Documents and Settings\MASHA\Рабочий стол\luk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3284538"/>
            <a:ext cx="4230687" cy="3260725"/>
          </a:xfrm>
          <a:prstGeom prst="rect">
            <a:avLst/>
          </a:prstGeom>
          <a:noFill/>
          <a:ln w="76200">
            <a:solidFill>
              <a:srgbClr val="993300"/>
            </a:solidFill>
            <a:miter lim="800000"/>
            <a:headEnd/>
            <a:tailEnd/>
          </a:ln>
        </p:spPr>
      </p:pic>
      <p:pic>
        <p:nvPicPr>
          <p:cNvPr id="52235" name="Picture 11" descr="&amp;KHcy;&amp;ocy;&amp;lcy;&amp;shchcy;&amp;ocy;&amp;vcy;&amp;acy;&amp;yacy; &amp;scy;&amp;ucy;&amp;mcy;&amp;kcy;&amp;acy; - &amp;bcy;&amp;iecy;&amp;zhcy;&amp;iecy;&amp;vcy;&amp;acy;&amp;ya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3429000"/>
            <a:ext cx="3024188" cy="3024188"/>
          </a:xfrm>
          <a:prstGeom prst="rect">
            <a:avLst/>
          </a:prstGeom>
          <a:noFill/>
          <a:ln w="76200">
            <a:solidFill>
              <a:srgbClr val="99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49" name="Группа 40"/>
          <p:cNvGrpSpPr>
            <a:grpSpLocks/>
          </p:cNvGrpSpPr>
          <p:nvPr/>
        </p:nvGrpSpPr>
        <p:grpSpPr bwMode="auto">
          <a:xfrm rot="-5400000">
            <a:off x="3887787" y="1628776"/>
            <a:ext cx="1368425" cy="9144000"/>
            <a:chOff x="0" y="260648"/>
            <a:chExt cx="1556792" cy="6597352"/>
          </a:xfrm>
        </p:grpSpPr>
        <p:pic>
          <p:nvPicPr>
            <p:cNvPr id="53254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260648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255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940835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256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621022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257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301208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3250" name="Прямоугольник 6"/>
          <p:cNvSpPr>
            <a:spLocks noChangeArrowheads="1"/>
          </p:cNvSpPr>
          <p:nvPr/>
        </p:nvSpPr>
        <p:spPr bwMode="auto">
          <a:xfrm>
            <a:off x="1835150" y="1700213"/>
            <a:ext cx="50228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>
              <a:latin typeface="Calibri" pitchFamily="34" charset="0"/>
            </a:endParaRPr>
          </a:p>
        </p:txBody>
      </p:sp>
      <p:sp>
        <p:nvSpPr>
          <p:cNvPr id="53251" name="Прямоугольник 8"/>
          <p:cNvSpPr>
            <a:spLocks noChangeArrowheads="1"/>
          </p:cNvSpPr>
          <p:nvPr/>
        </p:nvSpPr>
        <p:spPr bwMode="auto">
          <a:xfrm flipV="1">
            <a:off x="987425" y="76835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endParaRPr lang="ru-RU" sz="3200" b="1">
              <a:latin typeface="Arial Black" pitchFamily="34" charset="0"/>
            </a:endParaRPr>
          </a:p>
        </p:txBody>
      </p:sp>
      <p:sp>
        <p:nvSpPr>
          <p:cNvPr id="53252" name="Text Box 9"/>
          <p:cNvSpPr txBox="1">
            <a:spLocks noChangeArrowheads="1"/>
          </p:cNvSpPr>
          <p:nvPr/>
        </p:nvSpPr>
        <p:spPr bwMode="auto">
          <a:xfrm>
            <a:off x="250825" y="323850"/>
            <a:ext cx="8137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latin typeface="Arial Black" pitchFamily="34" charset="0"/>
              </a:rPr>
              <a:t>ЧТО МЫ МОЖЕМ СДЕЛАТЬ?</a:t>
            </a:r>
          </a:p>
          <a:p>
            <a:r>
              <a:rPr lang="ru-RU" sz="2000" b="1"/>
              <a:t>Способ избавления от мусора очень влияет на ваш экологический след. Чтобы его уменьшить нужно:</a:t>
            </a:r>
          </a:p>
          <a:p>
            <a:endParaRPr lang="ru-RU" sz="2000" b="1"/>
          </a:p>
          <a:p>
            <a:pPr>
              <a:buFontTx/>
              <a:buChar char="•"/>
            </a:pPr>
            <a:r>
              <a:rPr lang="ru-RU" sz="2000" b="1"/>
              <a:t>Покупать предметы из переработанных металлов </a:t>
            </a:r>
          </a:p>
          <a:p>
            <a:pPr>
              <a:buFontTx/>
              <a:buChar char="•"/>
            </a:pPr>
            <a:r>
              <a:rPr lang="ru-RU" sz="2000" b="1"/>
              <a:t>Не выбрасывать ненужные вещи – отдавать нуждающимся Компостировать органический мусор</a:t>
            </a:r>
          </a:p>
          <a:p>
            <a:pPr>
              <a:buFontTx/>
              <a:buChar char="•"/>
            </a:pPr>
            <a:r>
              <a:rPr lang="ru-RU" sz="2000" b="1"/>
              <a:t>Бросать мусор только в контейнеры</a:t>
            </a:r>
          </a:p>
          <a:p>
            <a:pPr>
              <a:buFontTx/>
              <a:buChar char="•"/>
            </a:pPr>
            <a:r>
              <a:rPr lang="ru-RU" sz="2000" b="1"/>
              <a:t>Сортировать мусор</a:t>
            </a:r>
          </a:p>
          <a:p>
            <a:pPr>
              <a:buFontTx/>
              <a:buChar char="•"/>
            </a:pPr>
            <a:r>
              <a:rPr lang="ru-RU" sz="2000" b="1"/>
              <a:t>Не выбрасывать мусор </a:t>
            </a:r>
          </a:p>
          <a:p>
            <a:pPr>
              <a:buFontTx/>
              <a:buChar char="•"/>
            </a:pPr>
            <a:r>
              <a:rPr lang="ru-RU" sz="2000" b="1"/>
              <a:t>в раковины и туалеты</a:t>
            </a:r>
          </a:p>
          <a:p>
            <a:pPr>
              <a:buFontTx/>
              <a:buChar char="•"/>
            </a:pPr>
            <a:r>
              <a:rPr lang="ru-RU" sz="2000" b="1"/>
              <a:t>Собирать использованную </a:t>
            </a:r>
          </a:p>
          <a:p>
            <a:pPr>
              <a:buFontTx/>
              <a:buChar char="•"/>
            </a:pPr>
            <a:r>
              <a:rPr lang="ru-RU" sz="2000" b="1"/>
              <a:t>бумагу и сдавать её в пункты </a:t>
            </a:r>
          </a:p>
          <a:p>
            <a:pPr>
              <a:buFontTx/>
              <a:buChar char="•"/>
            </a:pPr>
            <a:r>
              <a:rPr lang="ru-RU" sz="2000" b="1"/>
              <a:t>приема макулатуры</a:t>
            </a:r>
          </a:p>
          <a:p>
            <a:pPr>
              <a:buFontTx/>
              <a:buChar char="•"/>
            </a:pPr>
            <a:endParaRPr lang="ru-RU" sz="2000" b="1"/>
          </a:p>
          <a:p>
            <a:endParaRPr lang="ru-RU" sz="4400" b="1"/>
          </a:p>
          <a:p>
            <a:endParaRPr lang="ru-RU" sz="4400" b="1"/>
          </a:p>
          <a:p>
            <a:endParaRPr lang="ru-RU" sz="4000"/>
          </a:p>
        </p:txBody>
      </p:sp>
      <p:pic>
        <p:nvPicPr>
          <p:cNvPr id="53253" name="Picture 11" descr="&amp;Pcy;&amp;ocy;&amp;lcy;&amp;ucy;&amp;chcy;&amp;icy; &amp;pcy;&amp;lcy;&amp;acy;&amp;ncy;&amp;shcy;&amp;iecy;&amp;tcy;&amp;ncy;&amp;icy;&amp;kcy; &amp;vcy; &amp;ocy;&amp;bcy;&amp;mcy;&amp;iecy;&amp;ncy; &amp;ncy;&amp;acy; &amp;mcy;&amp;ucy;&amp;scy;&amp;ocy;&amp;rcy; - &amp;Rcy;&amp;acy;&amp;mcy;&amp;bcy;&amp;lcy;&amp;iecy;&amp;rcy;-&amp;Ncy;&amp;ocy;&amp;vcy;&amp;ocy;&amp;scy;&amp;tcy;&amp;i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3284538"/>
            <a:ext cx="4500562" cy="3381375"/>
          </a:xfrm>
          <a:prstGeom prst="rect">
            <a:avLst/>
          </a:prstGeom>
          <a:noFill/>
          <a:ln w="76200">
            <a:solidFill>
              <a:srgbClr val="99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Группа 40"/>
          <p:cNvGrpSpPr>
            <a:grpSpLocks/>
          </p:cNvGrpSpPr>
          <p:nvPr/>
        </p:nvGrpSpPr>
        <p:grpSpPr bwMode="auto">
          <a:xfrm rot="-5400000">
            <a:off x="3887787" y="1628776"/>
            <a:ext cx="1368425" cy="9144000"/>
            <a:chOff x="0" y="260648"/>
            <a:chExt cx="1556792" cy="6597352"/>
          </a:xfrm>
        </p:grpSpPr>
        <p:pic>
          <p:nvPicPr>
            <p:cNvPr id="54278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260648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79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940835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0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621022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1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301208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4274" name="Прямоугольник 6"/>
          <p:cNvSpPr>
            <a:spLocks noChangeArrowheads="1"/>
          </p:cNvSpPr>
          <p:nvPr/>
        </p:nvSpPr>
        <p:spPr bwMode="auto">
          <a:xfrm>
            <a:off x="1835150" y="1700213"/>
            <a:ext cx="50228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>
              <a:latin typeface="Calibri" pitchFamily="34" charset="0"/>
            </a:endParaRPr>
          </a:p>
        </p:txBody>
      </p:sp>
      <p:sp>
        <p:nvSpPr>
          <p:cNvPr id="54275" name="Прямоугольник 8"/>
          <p:cNvSpPr>
            <a:spLocks noChangeArrowheads="1"/>
          </p:cNvSpPr>
          <p:nvPr/>
        </p:nvSpPr>
        <p:spPr bwMode="auto">
          <a:xfrm flipV="1">
            <a:off x="987425" y="76835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endParaRPr lang="ru-RU" sz="3200" b="1">
              <a:latin typeface="Arial Black" pitchFamily="34" charset="0"/>
            </a:endParaRPr>
          </a:p>
        </p:txBody>
      </p:sp>
      <p:sp>
        <p:nvSpPr>
          <p:cNvPr id="54276" name="Text Box 9"/>
          <p:cNvSpPr txBox="1">
            <a:spLocks noChangeArrowheads="1"/>
          </p:cNvSpPr>
          <p:nvPr/>
        </p:nvSpPr>
        <p:spPr bwMode="auto">
          <a:xfrm>
            <a:off x="250825" y="323850"/>
            <a:ext cx="8424863" cy="741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latin typeface="Arial Black" pitchFamily="34" charset="0"/>
              </a:rPr>
              <a:t>ЧТО МЫ МОЖЕМ СДЕЛАТЬ?</a:t>
            </a:r>
          </a:p>
          <a:p>
            <a:r>
              <a:rPr lang="ru-RU" b="1"/>
              <a:t>Использование разных видов транспорта наносит вред окружающей среде. Экологический след уменьшится, если:</a:t>
            </a:r>
          </a:p>
          <a:p>
            <a:endParaRPr lang="ru-RU" b="1"/>
          </a:p>
          <a:p>
            <a:pPr>
              <a:buFontTx/>
              <a:buChar char="•"/>
            </a:pPr>
            <a:r>
              <a:rPr lang="ru-RU" b="1"/>
              <a:t>Вы ходите в магазины рядом</a:t>
            </a:r>
          </a:p>
          <a:p>
            <a:pPr>
              <a:buFontTx/>
              <a:buChar char="•"/>
            </a:pPr>
            <a:r>
              <a:rPr lang="ru-RU" b="1"/>
              <a:t> с домом</a:t>
            </a:r>
          </a:p>
          <a:p>
            <a:pPr>
              <a:buFontTx/>
              <a:buChar char="•"/>
            </a:pPr>
            <a:r>
              <a:rPr lang="ru-RU" b="1"/>
              <a:t>Вы избегаете авиаперелетов </a:t>
            </a:r>
          </a:p>
          <a:p>
            <a:pPr>
              <a:buFontTx/>
              <a:buChar char="•"/>
            </a:pPr>
            <a:r>
              <a:rPr lang="ru-RU" b="1"/>
              <a:t>на близкие расстояния</a:t>
            </a:r>
          </a:p>
          <a:p>
            <a:pPr>
              <a:buFontTx/>
              <a:buChar char="•"/>
            </a:pPr>
            <a:r>
              <a:rPr lang="ru-RU" b="1"/>
              <a:t>Вы выключаете двигатель, </a:t>
            </a:r>
          </a:p>
          <a:p>
            <a:pPr>
              <a:buFontTx/>
              <a:buChar char="•"/>
            </a:pPr>
            <a:r>
              <a:rPr lang="ru-RU" b="1"/>
              <a:t>когда стоите</a:t>
            </a:r>
          </a:p>
          <a:p>
            <a:pPr>
              <a:buFontTx/>
              <a:buChar char="•"/>
            </a:pPr>
            <a:r>
              <a:rPr lang="ru-RU" b="1"/>
              <a:t>Вы стараетесь проводить </a:t>
            </a:r>
          </a:p>
          <a:p>
            <a:pPr>
              <a:buFontTx/>
              <a:buChar char="•"/>
            </a:pPr>
            <a:r>
              <a:rPr lang="ru-RU" b="1"/>
              <a:t>каникулы ближе к дому</a:t>
            </a:r>
          </a:p>
          <a:p>
            <a:pPr>
              <a:buFontTx/>
              <a:buChar char="•"/>
            </a:pPr>
            <a:r>
              <a:rPr lang="ru-RU" b="1"/>
              <a:t>Вы покупаете малолитражные</a:t>
            </a:r>
          </a:p>
          <a:p>
            <a:pPr>
              <a:buFontTx/>
              <a:buChar char="•"/>
            </a:pPr>
            <a:r>
              <a:rPr lang="ru-RU" b="1"/>
              <a:t> автомобили</a:t>
            </a:r>
          </a:p>
          <a:p>
            <a:pPr>
              <a:buFontTx/>
              <a:buChar char="•"/>
            </a:pPr>
            <a:r>
              <a:rPr lang="ru-RU" b="1"/>
              <a:t>Вы подвозите коллег, друзей, </a:t>
            </a:r>
          </a:p>
          <a:p>
            <a:pPr>
              <a:buFontTx/>
              <a:buChar char="•"/>
            </a:pPr>
            <a:r>
              <a:rPr lang="ru-RU" b="1"/>
              <a:t>знакомых </a:t>
            </a:r>
          </a:p>
          <a:p>
            <a:pPr>
              <a:buFontTx/>
              <a:buChar char="•"/>
            </a:pPr>
            <a:r>
              <a:rPr lang="ru-RU" b="1"/>
              <a:t>Вы больше ходите пешком </a:t>
            </a:r>
          </a:p>
          <a:p>
            <a:pPr>
              <a:buFontTx/>
              <a:buChar char="•"/>
            </a:pPr>
            <a:r>
              <a:rPr lang="ru-RU" b="1"/>
              <a:t>или </a:t>
            </a:r>
          </a:p>
          <a:p>
            <a:pPr>
              <a:buFontTx/>
              <a:buChar char="•"/>
            </a:pPr>
            <a:r>
              <a:rPr lang="ru-RU" b="1"/>
              <a:t>ездите на велосипеде</a:t>
            </a:r>
          </a:p>
          <a:p>
            <a:pPr>
              <a:buFontTx/>
              <a:buChar char="•"/>
            </a:pPr>
            <a:endParaRPr lang="ru-RU" sz="4000" b="1"/>
          </a:p>
          <a:p>
            <a:endParaRPr lang="ru-RU" sz="4000" b="1"/>
          </a:p>
          <a:p>
            <a:endParaRPr lang="ru-RU" sz="4000"/>
          </a:p>
        </p:txBody>
      </p:sp>
      <p:pic>
        <p:nvPicPr>
          <p:cNvPr id="54277" name="Picture 2" descr="C:\Documents and Settings\MASHA\Рабочий стол\veli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2205038"/>
            <a:ext cx="4975225" cy="3732212"/>
          </a:xfrm>
          <a:prstGeom prst="rect">
            <a:avLst/>
          </a:prstGeom>
          <a:noFill/>
          <a:ln w="76200">
            <a:solidFill>
              <a:srgbClr val="99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делай свой экологический след меньше!!!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4572000" y="-1279525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50" name="Группа 40"/>
          <p:cNvGrpSpPr>
            <a:grpSpLocks/>
          </p:cNvGrpSpPr>
          <p:nvPr/>
        </p:nvGrpSpPr>
        <p:grpSpPr bwMode="auto">
          <a:xfrm rot="-5400000">
            <a:off x="3887787" y="1628776"/>
            <a:ext cx="1368425" cy="9144000"/>
            <a:chOff x="0" y="260648"/>
            <a:chExt cx="1556792" cy="6597352"/>
          </a:xfrm>
        </p:grpSpPr>
        <p:pic>
          <p:nvPicPr>
            <p:cNvPr id="78851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260648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8852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940835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8853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3621022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8854" name="Picture 32" descr="http://xn--46-mlclk1bdi.xn--p1ai/image/cache/data/catalog02/0862-250x25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301208"/>
              <a:ext cx="1556792" cy="1556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8855" name="Прямоугольник 6"/>
          <p:cNvSpPr>
            <a:spLocks noChangeArrowheads="1"/>
          </p:cNvSpPr>
          <p:nvPr/>
        </p:nvSpPr>
        <p:spPr bwMode="auto">
          <a:xfrm>
            <a:off x="1835150" y="1700213"/>
            <a:ext cx="50228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>
              <a:latin typeface="Calibri" pitchFamily="34" charset="0"/>
            </a:endParaRPr>
          </a:p>
        </p:txBody>
      </p:sp>
      <p:sp>
        <p:nvSpPr>
          <p:cNvPr id="78856" name="Прямоугольник 8"/>
          <p:cNvSpPr>
            <a:spLocks noChangeArrowheads="1"/>
          </p:cNvSpPr>
          <p:nvPr/>
        </p:nvSpPr>
        <p:spPr bwMode="auto">
          <a:xfrm flipV="1">
            <a:off x="987425" y="76835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endParaRPr lang="ru-RU" sz="3200" b="1">
              <a:latin typeface="Arial Black" pitchFamily="34" charset="0"/>
            </a:endParaRPr>
          </a:p>
        </p:txBody>
      </p:sp>
      <p:sp>
        <p:nvSpPr>
          <p:cNvPr id="78857" name="Text Box 9"/>
          <p:cNvSpPr txBox="1">
            <a:spLocks noChangeArrowheads="1"/>
          </p:cNvSpPr>
          <p:nvPr/>
        </p:nvSpPr>
        <p:spPr bwMode="auto">
          <a:xfrm>
            <a:off x="395288" y="323850"/>
            <a:ext cx="84248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/>
          </a:p>
        </p:txBody>
      </p:sp>
      <p:sp>
        <p:nvSpPr>
          <p:cNvPr id="78858" name="Text Box 11"/>
          <p:cNvSpPr txBox="1">
            <a:spLocks noChangeArrowheads="1"/>
          </p:cNvSpPr>
          <p:nvPr/>
        </p:nvSpPr>
        <p:spPr bwMode="auto">
          <a:xfrm>
            <a:off x="611188" y="431800"/>
            <a:ext cx="8174037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3600" dirty="0">
                <a:latin typeface="Arial Black" pitchFamily="34" charset="0"/>
              </a:rPr>
              <a:t>                 ВЫВОДЫ:  </a:t>
            </a:r>
          </a:p>
          <a:p>
            <a:pPr marL="342900" indent="-342900"/>
            <a:r>
              <a:rPr lang="ru-RU" sz="2400" dirty="0">
                <a:latin typeface="Arial Black" pitchFamily="34" charset="0"/>
              </a:rPr>
              <a:t>   </a:t>
            </a:r>
            <a:r>
              <a:rPr lang="ru-RU" sz="2400" dirty="0">
                <a:solidFill>
                  <a:srgbClr val="FC2812"/>
                </a:solidFill>
                <a:latin typeface="Arial Black" pitchFamily="34" charset="0"/>
              </a:rPr>
              <a:t>люди сегодня берут у Земли больше, чем планета может им дать, и</a:t>
            </a:r>
            <a:r>
              <a:rPr lang="ru-RU" sz="2400" dirty="0">
                <a:solidFill>
                  <a:srgbClr val="FC2812"/>
                </a:solidFill>
              </a:rPr>
              <a:t> </a:t>
            </a:r>
            <a:r>
              <a:rPr lang="ru-RU" sz="2400" dirty="0">
                <a:solidFill>
                  <a:srgbClr val="FC2812"/>
                </a:solidFill>
                <a:latin typeface="Arial Black" pitchFamily="34" charset="0"/>
              </a:rPr>
              <a:t>без сознательного уменьшения потребления мы неотвратимо движемся к катастрофе. </a:t>
            </a:r>
          </a:p>
          <a:p>
            <a:pPr marL="342900" indent="-342900"/>
            <a:endParaRPr lang="ru-RU" sz="2400" dirty="0">
              <a:solidFill>
                <a:srgbClr val="FC2812"/>
              </a:solidFill>
              <a:latin typeface="Arial Black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ru-RU" sz="2400" dirty="0">
                <a:latin typeface="Arial Black" pitchFamily="34" charset="0"/>
              </a:rPr>
              <a:t>Продолжить информировать учащихся о возможностях уменьшения экологического следа.</a:t>
            </a:r>
          </a:p>
          <a:p>
            <a:pPr marL="342900" indent="-342900"/>
            <a:r>
              <a:rPr lang="ru-RU" sz="2400" dirty="0" smtClean="0">
                <a:latin typeface="Arial Black" pitchFamily="34" charset="0"/>
              </a:rPr>
              <a:t>2 Самим стараться не увеличивать свой след</a:t>
            </a:r>
          </a:p>
          <a:p>
            <a:pPr marL="342900" indent="-342900"/>
            <a:endParaRPr lang="ru-RU" sz="2400" dirty="0" smtClean="0">
              <a:latin typeface="Arial Black" pitchFamily="34" charset="0"/>
            </a:endParaRPr>
          </a:p>
          <a:p>
            <a:pPr marL="342900" indent="-342900"/>
            <a:endParaRPr lang="ru-RU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SC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CSC</Template>
  <TotalTime>2771</TotalTime>
  <Words>991</Words>
  <Application>Microsoft Office PowerPoint</Application>
  <PresentationFormat>Экран (4:3)</PresentationFormat>
  <Paragraphs>141</Paragraphs>
  <Slides>21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CSC</vt:lpstr>
      <vt:lpstr>Литейная</vt:lpstr>
      <vt:lpstr>Слайд 1</vt:lpstr>
      <vt:lpstr>Экологический след </vt:lpstr>
      <vt:lpstr>Планета гибнет!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Селиванов Кирилл</dc:title>
  <dc:creator>Ирина</dc:creator>
  <cp:lastModifiedBy>Альбина</cp:lastModifiedBy>
  <cp:revision>113</cp:revision>
  <dcterms:created xsi:type="dcterms:W3CDTF">2015-01-09T14:32:09Z</dcterms:created>
  <dcterms:modified xsi:type="dcterms:W3CDTF">2017-04-04T03:24:43Z</dcterms:modified>
</cp:coreProperties>
</file>